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46"/>
  </p:notesMasterIdLst>
  <p:handoutMasterIdLst>
    <p:handoutMasterId r:id="rId47"/>
  </p:handoutMasterIdLst>
  <p:sldIdLst>
    <p:sldId id="256" r:id="rId7"/>
    <p:sldId id="275" r:id="rId8"/>
    <p:sldId id="261" r:id="rId9"/>
    <p:sldId id="268" r:id="rId10"/>
    <p:sldId id="272" r:id="rId11"/>
    <p:sldId id="291" r:id="rId12"/>
    <p:sldId id="292" r:id="rId13"/>
    <p:sldId id="293" r:id="rId14"/>
    <p:sldId id="295" r:id="rId15"/>
    <p:sldId id="290" r:id="rId16"/>
    <p:sldId id="297" r:id="rId17"/>
    <p:sldId id="301" r:id="rId18"/>
    <p:sldId id="298" r:id="rId19"/>
    <p:sldId id="285" r:id="rId20"/>
    <p:sldId id="305" r:id="rId21"/>
    <p:sldId id="286" r:id="rId22"/>
    <p:sldId id="277" r:id="rId23"/>
    <p:sldId id="287" r:id="rId24"/>
    <p:sldId id="278" r:id="rId25"/>
    <p:sldId id="288" r:id="rId26"/>
    <p:sldId id="306" r:id="rId27"/>
    <p:sldId id="300" r:id="rId28"/>
    <p:sldId id="303" r:id="rId29"/>
    <p:sldId id="307" r:id="rId30"/>
    <p:sldId id="304" r:id="rId31"/>
    <p:sldId id="302" r:id="rId32"/>
    <p:sldId id="309" r:id="rId33"/>
    <p:sldId id="299" r:id="rId34"/>
    <p:sldId id="289" r:id="rId35"/>
    <p:sldId id="280" r:id="rId36"/>
    <p:sldId id="281" r:id="rId37"/>
    <p:sldId id="310" r:id="rId38"/>
    <p:sldId id="296" r:id="rId39"/>
    <p:sldId id="282" r:id="rId40"/>
    <p:sldId id="311" r:id="rId41"/>
    <p:sldId id="283" r:id="rId42"/>
    <p:sldId id="284" r:id="rId43"/>
    <p:sldId id="274" r:id="rId44"/>
    <p:sldId id="267" r:id="rId45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5C2D91"/>
    <a:srgbClr val="00BCF2"/>
    <a:srgbClr val="00188F"/>
    <a:srgbClr val="002050"/>
    <a:srgbClr val="B4009E"/>
    <a:srgbClr val="FF8C00"/>
    <a:srgbClr val="107C10"/>
    <a:srgbClr val="BAD80A"/>
    <a:srgbClr val="67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4525" autoAdjust="0"/>
  </p:normalViewPr>
  <p:slideViewPr>
    <p:cSldViewPr>
      <p:cViewPr varScale="1">
        <p:scale>
          <a:sx n="68" d="100"/>
          <a:sy n="68" d="100"/>
        </p:scale>
        <p:origin x="1448" y="5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2/26/2016 8:22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‹N°›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2/25/2016 5:58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2/25/2016 5:58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0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http://www.inquisitr.com/172501/the-most-returned-christmas-gifts-46-billion-in-clothes-electronics-and-jewelry-head-back-to-the-store/</a:t>
            </a:r>
          </a:p>
          <a:p>
            <a:r>
              <a:rPr lang="en-US" dirty="0"/>
              <a:t>http://www.cnbc.com/2015/12/28/your-holiday-gift-returns-cost-retailers-billions.html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2/25/2016 5:58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5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Helpful:</a:t>
            </a:r>
            <a:r>
              <a:rPr lang="en-US" baseline="0" dirty="0"/>
              <a:t> http://www.digikey.es/en/resources/conversion-calculators/conversion-calculator-resistor-color-code-4-band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2/25/2016 5:58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{userPresent:true,date:'2016-01-01T10:00:00', heartrate:'25.5',stage:0, emotion:'sadness',score:85}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2/26/2016 8:21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9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 {</a:t>
            </a:r>
            <a:r>
              <a:rPr lang="en-US" dirty="0" err="1"/>
              <a:t>measurename</a:t>
            </a:r>
            <a:r>
              <a:rPr lang="en-US" dirty="0"/>
              <a:t>:'x', emotiondatedate:'2016-01-01T10:00:00', heartrate:'25.5',sessionid:'1',stage:0, emotion:'happiness',score:85} to</a:t>
            </a:r>
            <a:r>
              <a:rPr lang="en-US" baseline="0" dirty="0"/>
              <a:t> the tree and see what happens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2/26/2016 8:21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Find</a:t>
            </a:r>
            <a:r>
              <a:rPr lang="es-ES" dirty="0"/>
              <a:t> a </a:t>
            </a:r>
            <a:r>
              <a:rPr lang="es-ES" dirty="0" err="1"/>
              <a:t>cylon</a:t>
            </a:r>
            <a:r>
              <a:rPr lang="es-ES" dirty="0"/>
              <a:t> </a:t>
            </a:r>
            <a:r>
              <a:rPr lang="es-ES" dirty="0" err="1"/>
              <a:t>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09-273A-4DD6-A30D-9928B28A44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4898" y="6482889"/>
            <a:ext cx="2797850" cy="372394"/>
          </a:xfrm>
          <a:prstGeom prst="rect">
            <a:avLst/>
          </a:prstGeom>
        </p:spPr>
        <p:txBody>
          <a:bodyPr/>
          <a:lstStyle/>
          <a:p>
            <a:fld id="{44197AA7-C544-4671-9084-31DA916E47BB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057" y="6482889"/>
            <a:ext cx="4196775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140" y="6482889"/>
            <a:ext cx="2797850" cy="372394"/>
          </a:xfrm>
          <a:prstGeom prst="rect">
            <a:avLst/>
          </a:prstGeom>
        </p:spPr>
        <p:txBody>
          <a:bodyPr/>
          <a:lstStyle/>
          <a:p>
            <a:fld id="{F360938F-FFD0-405D-A9BA-3732FAD22EB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5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solidFill>
            <a:srgbClr val="67217A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solidFill>
            <a:schemeClr val="bg1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  <p:sldLayoutId id="2147484334" r:id="rId27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mailto:juanserv@microsoft.com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Christmas Tree (spoiler alert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44" y="2049462"/>
            <a:ext cx="2743201" cy="4526283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9275678" y="61236"/>
            <a:ext cx="190867" cy="0"/>
            <a:chOff x="6260" y="3527"/>
            <a:chExt cx="72" cy="0"/>
          </a:xfrm>
        </p:grpSpPr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260" y="3527"/>
              <a:ext cx="72" cy="0"/>
            </a:xfrm>
            <a:custGeom>
              <a:avLst/>
              <a:gdLst>
                <a:gd name="T0" fmla="*/ 72 w 72"/>
                <a:gd name="T1" fmla="*/ 0 w 72"/>
                <a:gd name="T2" fmla="*/ 72 w 7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2">
                  <a:moveTo>
                    <a:pt x="72" y="0"/>
                  </a:move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E7C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>
              <a:off x="6260" y="3527"/>
              <a:ext cx="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46041" y="3047913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38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50643" y="3029627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894931" y="4438374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01752" y="4447517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57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055641" y="5941284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63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13931" y="5934480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AutoShape 36"/>
          <p:cNvSpPr>
            <a:spLocks noChangeAspect="1" noChangeArrowheads="1" noTextEdit="1"/>
          </p:cNvSpPr>
          <p:nvPr/>
        </p:nvSpPr>
        <p:spPr bwMode="auto">
          <a:xfrm>
            <a:off x="9037638" y="2887663"/>
            <a:ext cx="18415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5833269" y="5707062"/>
            <a:ext cx="311150" cy="396875"/>
            <a:chOff x="9150351" y="2892425"/>
            <a:chExt cx="311150" cy="396875"/>
          </a:xfrm>
        </p:grpSpPr>
        <p:sp>
          <p:nvSpPr>
            <p:cNvPr id="81" name="Oval 38"/>
            <p:cNvSpPr>
              <a:spLocks noChangeArrowheads="1"/>
            </p:cNvSpPr>
            <p:nvPr/>
          </p:nvSpPr>
          <p:spPr bwMode="auto">
            <a:xfrm>
              <a:off x="9158288" y="2892425"/>
              <a:ext cx="298450" cy="30003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39"/>
            <p:cNvSpPr>
              <a:spLocks noChangeArrowheads="1"/>
            </p:cNvSpPr>
            <p:nvPr/>
          </p:nvSpPr>
          <p:spPr bwMode="auto">
            <a:xfrm>
              <a:off x="9253538" y="2987675"/>
              <a:ext cx="107950" cy="109537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9150351" y="3167063"/>
              <a:ext cx="311150" cy="122237"/>
            </a:xfrm>
            <a:custGeom>
              <a:avLst/>
              <a:gdLst>
                <a:gd name="T0" fmla="*/ 196 w 196"/>
                <a:gd name="T1" fmla="*/ 77 h 77"/>
                <a:gd name="T2" fmla="*/ 0 w 196"/>
                <a:gd name="T3" fmla="*/ 77 h 77"/>
                <a:gd name="T4" fmla="*/ 0 w 196"/>
                <a:gd name="T5" fmla="*/ 41 h 77"/>
                <a:gd name="T6" fmla="*/ 98 w 196"/>
                <a:gd name="T7" fmla="*/ 0 h 77"/>
                <a:gd name="T8" fmla="*/ 196 w 196"/>
                <a:gd name="T9" fmla="*/ 41 h 77"/>
                <a:gd name="T10" fmla="*/ 196 w 19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77">
                  <a:moveTo>
                    <a:pt x="196" y="77"/>
                  </a:moveTo>
                  <a:lnTo>
                    <a:pt x="0" y="77"/>
                  </a:lnTo>
                  <a:lnTo>
                    <a:pt x="0" y="41"/>
                  </a:lnTo>
                  <a:lnTo>
                    <a:pt x="98" y="0"/>
                  </a:lnTo>
                  <a:lnTo>
                    <a:pt x="196" y="41"/>
                  </a:lnTo>
                  <a:lnTo>
                    <a:pt x="196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240" y="6035917"/>
            <a:ext cx="1067593" cy="80148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727" y="1562074"/>
            <a:ext cx="4863890" cy="1919757"/>
          </a:xfrm>
          <a:prstGeom prst="rect">
            <a:avLst/>
          </a:prstGeom>
        </p:spPr>
      </p:pic>
      <p:grpSp>
        <p:nvGrpSpPr>
          <p:cNvPr id="93" name="Group 92"/>
          <p:cNvGrpSpPr/>
          <p:nvPr/>
        </p:nvGrpSpPr>
        <p:grpSpPr>
          <a:xfrm>
            <a:off x="1244753" y="2532521"/>
            <a:ext cx="1771650" cy="4116387"/>
            <a:chOff x="1314450" y="2459038"/>
            <a:chExt cx="1771650" cy="4116387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 bwMode="auto">
            <a:xfrm>
              <a:off x="1314450" y="2459038"/>
              <a:ext cx="1771650" cy="4116387"/>
              <a:chOff x="828" y="1549"/>
              <a:chExt cx="1116" cy="2593"/>
            </a:xfrm>
          </p:grpSpPr>
          <p:sp>
            <p:nvSpPr>
              <p:cNvPr id="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828" y="1549"/>
                <a:ext cx="1116" cy="2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125" y="1999"/>
                <a:ext cx="357" cy="2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6"/>
              <p:cNvSpPr>
                <a:spLocks noChangeArrowheads="1"/>
              </p:cNvSpPr>
              <p:nvPr/>
            </p:nvSpPr>
            <p:spPr bwMode="auto">
              <a:xfrm>
                <a:off x="1159" y="2079"/>
                <a:ext cx="289" cy="95"/>
              </a:xfrm>
              <a:prstGeom prst="rect">
                <a:avLst/>
              </a:prstGeom>
              <a:solidFill>
                <a:srgbClr val="B40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1086" y="1793"/>
                <a:ext cx="434" cy="90"/>
              </a:xfrm>
              <a:custGeom>
                <a:avLst/>
                <a:gdLst>
                  <a:gd name="T0" fmla="*/ 0 w 168"/>
                  <a:gd name="T1" fmla="*/ 26 h 35"/>
                  <a:gd name="T2" fmla="*/ 9 w 168"/>
                  <a:gd name="T3" fmla="*/ 35 h 35"/>
                  <a:gd name="T4" fmla="*/ 160 w 168"/>
                  <a:gd name="T5" fmla="*/ 35 h 35"/>
                  <a:gd name="T6" fmla="*/ 168 w 168"/>
                  <a:gd name="T7" fmla="*/ 26 h 35"/>
                  <a:gd name="T8" fmla="*/ 168 w 168"/>
                  <a:gd name="T9" fmla="*/ 8 h 35"/>
                  <a:gd name="T10" fmla="*/ 160 w 168"/>
                  <a:gd name="T11" fmla="*/ 0 h 35"/>
                  <a:gd name="T12" fmla="*/ 9 w 168"/>
                  <a:gd name="T13" fmla="*/ 0 h 35"/>
                  <a:gd name="T14" fmla="*/ 0 w 168"/>
                  <a:gd name="T15" fmla="*/ 8 h 35"/>
                  <a:gd name="T16" fmla="*/ 0 w 168"/>
                  <a:gd name="T17" fmla="*/ 2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35">
                    <a:moveTo>
                      <a:pt x="0" y="26"/>
                    </a:moveTo>
                    <a:cubicBezTo>
                      <a:pt x="0" y="31"/>
                      <a:pt x="4" y="35"/>
                      <a:pt x="9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5" y="35"/>
                      <a:pt x="168" y="31"/>
                      <a:pt x="168" y="26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8" y="3"/>
                      <a:pt x="165" y="0"/>
                      <a:pt x="16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086" y="2130"/>
                <a:ext cx="440" cy="350"/>
              </a:xfrm>
              <a:prstGeom prst="rect">
                <a:avLst/>
              </a:pr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1086" y="2290"/>
                <a:ext cx="440" cy="19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420" y="2982"/>
                <a:ext cx="261" cy="1013"/>
              </a:xfrm>
              <a:custGeom>
                <a:avLst/>
                <a:gdLst>
                  <a:gd name="T0" fmla="*/ 0 w 261"/>
                  <a:gd name="T1" fmla="*/ 1013 h 1013"/>
                  <a:gd name="T2" fmla="*/ 261 w 261"/>
                  <a:gd name="T3" fmla="*/ 1013 h 1013"/>
                  <a:gd name="T4" fmla="*/ 124 w 261"/>
                  <a:gd name="T5" fmla="*/ 0 h 1013"/>
                  <a:gd name="T6" fmla="*/ 0 w 261"/>
                  <a:gd name="T7" fmla="*/ 0 h 1013"/>
                  <a:gd name="T8" fmla="*/ 0 w 261"/>
                  <a:gd name="T9" fmla="*/ 1013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013">
                    <a:moveTo>
                      <a:pt x="0" y="1013"/>
                    </a:moveTo>
                    <a:lnTo>
                      <a:pt x="261" y="1013"/>
                    </a:lnTo>
                    <a:lnTo>
                      <a:pt x="124" y="0"/>
                    </a:lnTo>
                    <a:lnTo>
                      <a:pt x="0" y="0"/>
                    </a:lnTo>
                    <a:lnTo>
                      <a:pt x="0" y="1013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071" y="2982"/>
                <a:ext cx="258" cy="1013"/>
              </a:xfrm>
              <a:custGeom>
                <a:avLst/>
                <a:gdLst>
                  <a:gd name="T0" fmla="*/ 0 w 258"/>
                  <a:gd name="T1" fmla="*/ 1013 h 1013"/>
                  <a:gd name="T2" fmla="*/ 258 w 258"/>
                  <a:gd name="T3" fmla="*/ 1013 h 1013"/>
                  <a:gd name="T4" fmla="*/ 121 w 258"/>
                  <a:gd name="T5" fmla="*/ 0 h 1013"/>
                  <a:gd name="T6" fmla="*/ 0 w 258"/>
                  <a:gd name="T7" fmla="*/ 0 h 1013"/>
                  <a:gd name="T8" fmla="*/ 0 w 258"/>
                  <a:gd name="T9" fmla="*/ 1013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013">
                    <a:moveTo>
                      <a:pt x="0" y="1013"/>
                    </a:moveTo>
                    <a:lnTo>
                      <a:pt x="258" y="1013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1013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1420" y="3995"/>
                <a:ext cx="286" cy="147"/>
              </a:xfrm>
              <a:custGeom>
                <a:avLst/>
                <a:gdLst>
                  <a:gd name="T0" fmla="*/ 48 w 111"/>
                  <a:gd name="T1" fmla="*/ 0 h 57"/>
                  <a:gd name="T2" fmla="*/ 111 w 111"/>
                  <a:gd name="T3" fmla="*/ 57 h 57"/>
                  <a:gd name="T4" fmla="*/ 48 w 111"/>
                  <a:gd name="T5" fmla="*/ 57 h 57"/>
                  <a:gd name="T6" fmla="*/ 0 w 111"/>
                  <a:gd name="T7" fmla="*/ 57 h 57"/>
                  <a:gd name="T8" fmla="*/ 0 w 111"/>
                  <a:gd name="T9" fmla="*/ 0 h 57"/>
                  <a:gd name="T10" fmla="*/ 48 w 111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7">
                    <a:moveTo>
                      <a:pt x="48" y="0"/>
                    </a:moveTo>
                    <a:cubicBezTo>
                      <a:pt x="81" y="0"/>
                      <a:pt x="108" y="25"/>
                      <a:pt x="111" y="57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919" y="2766"/>
                <a:ext cx="126" cy="445"/>
              </a:xfrm>
              <a:custGeom>
                <a:avLst/>
                <a:gdLst>
                  <a:gd name="T0" fmla="*/ 0 w 126"/>
                  <a:gd name="T1" fmla="*/ 445 h 445"/>
                  <a:gd name="T2" fmla="*/ 0 w 126"/>
                  <a:gd name="T3" fmla="*/ 0 h 445"/>
                  <a:gd name="T4" fmla="*/ 126 w 126"/>
                  <a:gd name="T5" fmla="*/ 49 h 445"/>
                  <a:gd name="T6" fmla="*/ 126 w 126"/>
                  <a:gd name="T7" fmla="*/ 445 h 445"/>
                  <a:gd name="T8" fmla="*/ 0 w 126"/>
                  <a:gd name="T9" fmla="*/ 445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445">
                    <a:moveTo>
                      <a:pt x="0" y="445"/>
                    </a:moveTo>
                    <a:lnTo>
                      <a:pt x="0" y="0"/>
                    </a:lnTo>
                    <a:lnTo>
                      <a:pt x="126" y="49"/>
                    </a:lnTo>
                    <a:lnTo>
                      <a:pt x="126" y="445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919" y="3080"/>
                <a:ext cx="126" cy="254"/>
              </a:xfrm>
              <a:custGeom>
                <a:avLst/>
                <a:gdLst>
                  <a:gd name="T0" fmla="*/ 49 w 49"/>
                  <a:gd name="T1" fmla="*/ 0 h 99"/>
                  <a:gd name="T2" fmla="*/ 49 w 49"/>
                  <a:gd name="T3" fmla="*/ 99 h 99"/>
                  <a:gd name="T4" fmla="*/ 0 w 49"/>
                  <a:gd name="T5" fmla="*/ 50 h 99"/>
                  <a:gd name="T6" fmla="*/ 49 w 49"/>
                  <a:gd name="T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99">
                    <a:moveTo>
                      <a:pt x="49" y="0"/>
                    </a:moveTo>
                    <a:cubicBezTo>
                      <a:pt x="49" y="99"/>
                      <a:pt x="49" y="99"/>
                      <a:pt x="49" y="99"/>
                    </a:cubicBezTo>
                    <a:cubicBezTo>
                      <a:pt x="22" y="99"/>
                      <a:pt x="0" y="77"/>
                      <a:pt x="0" y="50"/>
                    </a:cubicBezTo>
                    <a:cubicBezTo>
                      <a:pt x="0" y="22"/>
                      <a:pt x="22" y="0"/>
                      <a:pt x="49" y="0"/>
                    </a:cubicBez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1229" y="1953"/>
                <a:ext cx="152" cy="249"/>
              </a:xfrm>
              <a:custGeom>
                <a:avLst/>
                <a:gdLst>
                  <a:gd name="T0" fmla="*/ 77 w 152"/>
                  <a:gd name="T1" fmla="*/ 249 h 249"/>
                  <a:gd name="T2" fmla="*/ 152 w 152"/>
                  <a:gd name="T3" fmla="*/ 244 h 249"/>
                  <a:gd name="T4" fmla="*/ 152 w 152"/>
                  <a:gd name="T5" fmla="*/ 0 h 249"/>
                  <a:gd name="T6" fmla="*/ 0 w 152"/>
                  <a:gd name="T7" fmla="*/ 0 h 249"/>
                  <a:gd name="T8" fmla="*/ 0 w 152"/>
                  <a:gd name="T9" fmla="*/ 249 h 249"/>
                  <a:gd name="T10" fmla="*/ 77 w 152"/>
                  <a:gd name="T11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249">
                    <a:moveTo>
                      <a:pt x="77" y="249"/>
                    </a:moveTo>
                    <a:lnTo>
                      <a:pt x="152" y="244"/>
                    </a:lnTo>
                    <a:lnTo>
                      <a:pt x="152" y="0"/>
                    </a:lnTo>
                    <a:lnTo>
                      <a:pt x="0" y="0"/>
                    </a:lnTo>
                    <a:lnTo>
                      <a:pt x="0" y="249"/>
                    </a:lnTo>
                    <a:lnTo>
                      <a:pt x="77" y="249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229" y="1953"/>
                <a:ext cx="152" cy="134"/>
              </a:xfrm>
              <a:custGeom>
                <a:avLst/>
                <a:gdLst>
                  <a:gd name="T0" fmla="*/ 59 w 59"/>
                  <a:gd name="T1" fmla="*/ 48 h 52"/>
                  <a:gd name="T2" fmla="*/ 30 w 59"/>
                  <a:gd name="T3" fmla="*/ 52 h 52"/>
                  <a:gd name="T4" fmla="*/ 0 w 59"/>
                  <a:gd name="T5" fmla="*/ 48 h 52"/>
                  <a:gd name="T6" fmla="*/ 0 w 59"/>
                  <a:gd name="T7" fmla="*/ 0 h 52"/>
                  <a:gd name="T8" fmla="*/ 59 w 59"/>
                  <a:gd name="T9" fmla="*/ 0 h 52"/>
                  <a:gd name="T10" fmla="*/ 59 w 59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2">
                    <a:moveTo>
                      <a:pt x="59" y="48"/>
                    </a:moveTo>
                    <a:cubicBezTo>
                      <a:pt x="50" y="50"/>
                      <a:pt x="40" y="52"/>
                      <a:pt x="30" y="52"/>
                    </a:cubicBezTo>
                    <a:cubicBezTo>
                      <a:pt x="20" y="52"/>
                      <a:pt x="10" y="50"/>
                      <a:pt x="0" y="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59" y="48"/>
                    </a:ln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/>
              <p:cNvSpPr>
                <a:spLocks/>
              </p:cNvSpPr>
              <p:nvPr/>
            </p:nvSpPr>
            <p:spPr bwMode="auto">
              <a:xfrm>
                <a:off x="1125" y="1721"/>
                <a:ext cx="357" cy="335"/>
              </a:xfrm>
              <a:custGeom>
                <a:avLst/>
                <a:gdLst>
                  <a:gd name="T0" fmla="*/ 138 w 138"/>
                  <a:gd name="T1" fmla="*/ 0 h 130"/>
                  <a:gd name="T2" fmla="*/ 138 w 138"/>
                  <a:gd name="T3" fmla="*/ 108 h 130"/>
                  <a:gd name="T4" fmla="*/ 138 w 138"/>
                  <a:gd name="T5" fmla="*/ 108 h 130"/>
                  <a:gd name="T6" fmla="*/ 70 w 138"/>
                  <a:gd name="T7" fmla="*/ 130 h 130"/>
                  <a:gd name="T8" fmla="*/ 0 w 138"/>
                  <a:gd name="T9" fmla="*/ 108 h 130"/>
                  <a:gd name="T10" fmla="*/ 0 w 138"/>
                  <a:gd name="T11" fmla="*/ 0 h 130"/>
                  <a:gd name="T12" fmla="*/ 138 w 138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30">
                    <a:moveTo>
                      <a:pt x="138" y="0"/>
                    </a:move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19" y="122"/>
                      <a:pt x="95" y="130"/>
                      <a:pt x="70" y="130"/>
                    </a:cubicBezTo>
                    <a:cubicBezTo>
                      <a:pt x="44" y="130"/>
                      <a:pt x="19" y="122"/>
                      <a:pt x="0" y="10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/>
              <p:cNvSpPr>
                <a:spLocks/>
              </p:cNvSpPr>
              <p:nvPr/>
            </p:nvSpPr>
            <p:spPr bwMode="auto">
              <a:xfrm>
                <a:off x="1231" y="1552"/>
                <a:ext cx="251" cy="267"/>
              </a:xfrm>
              <a:custGeom>
                <a:avLst/>
                <a:gdLst>
                  <a:gd name="T0" fmla="*/ 0 w 97"/>
                  <a:gd name="T1" fmla="*/ 6 h 104"/>
                  <a:gd name="T2" fmla="*/ 28 w 97"/>
                  <a:gd name="T3" fmla="*/ 0 h 104"/>
                  <a:gd name="T4" fmla="*/ 97 w 97"/>
                  <a:gd name="T5" fmla="*/ 69 h 104"/>
                  <a:gd name="T6" fmla="*/ 97 w 97"/>
                  <a:gd name="T7" fmla="*/ 104 h 104"/>
                  <a:gd name="T8" fmla="*/ 0 w 97"/>
                  <a:gd name="T9" fmla="*/ 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4">
                    <a:moveTo>
                      <a:pt x="0" y="6"/>
                    </a:moveTo>
                    <a:cubicBezTo>
                      <a:pt x="8" y="3"/>
                      <a:pt x="18" y="0"/>
                      <a:pt x="28" y="0"/>
                    </a:cubicBezTo>
                    <a:cubicBezTo>
                      <a:pt x="66" y="0"/>
                      <a:pt x="97" y="31"/>
                      <a:pt x="97" y="69"/>
                    </a:cubicBezTo>
                    <a:cubicBezTo>
                      <a:pt x="97" y="104"/>
                      <a:pt x="97" y="104"/>
                      <a:pt x="97" y="104"/>
                    </a:cubicBezTo>
                    <a:cubicBezTo>
                      <a:pt x="46" y="98"/>
                      <a:pt x="5" y="57"/>
                      <a:pt x="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9"/>
              <p:cNvSpPr>
                <a:spLocks/>
              </p:cNvSpPr>
              <p:nvPr/>
            </p:nvSpPr>
            <p:spPr bwMode="auto">
              <a:xfrm>
                <a:off x="1125" y="1552"/>
                <a:ext cx="253" cy="267"/>
              </a:xfrm>
              <a:custGeom>
                <a:avLst/>
                <a:gdLst>
                  <a:gd name="T0" fmla="*/ 98 w 98"/>
                  <a:gd name="T1" fmla="*/ 6 h 104"/>
                  <a:gd name="T2" fmla="*/ 69 w 98"/>
                  <a:gd name="T3" fmla="*/ 0 h 104"/>
                  <a:gd name="T4" fmla="*/ 0 w 98"/>
                  <a:gd name="T5" fmla="*/ 69 h 104"/>
                  <a:gd name="T6" fmla="*/ 0 w 98"/>
                  <a:gd name="T7" fmla="*/ 104 h 104"/>
                  <a:gd name="T8" fmla="*/ 98 w 98"/>
                  <a:gd name="T9" fmla="*/ 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104">
                    <a:moveTo>
                      <a:pt x="98" y="6"/>
                    </a:moveTo>
                    <a:cubicBezTo>
                      <a:pt x="89" y="3"/>
                      <a:pt x="80" y="0"/>
                      <a:pt x="69" y="0"/>
                    </a:cubicBezTo>
                    <a:cubicBezTo>
                      <a:pt x="31" y="0"/>
                      <a:pt x="0" y="31"/>
                      <a:pt x="0" y="69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51" y="98"/>
                      <a:pt x="92" y="57"/>
                      <a:pt x="98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0"/>
              <p:cNvSpPr>
                <a:spLocks/>
              </p:cNvSpPr>
              <p:nvPr/>
            </p:nvSpPr>
            <p:spPr bwMode="auto">
              <a:xfrm>
                <a:off x="893" y="2130"/>
                <a:ext cx="987" cy="1022"/>
              </a:xfrm>
              <a:custGeom>
                <a:avLst/>
                <a:gdLst>
                  <a:gd name="T0" fmla="*/ 68 w 382"/>
                  <a:gd name="T1" fmla="*/ 0 h 397"/>
                  <a:gd name="T2" fmla="*/ 106 w 382"/>
                  <a:gd name="T3" fmla="*/ 0 h 397"/>
                  <a:gd name="T4" fmla="*/ 159 w 382"/>
                  <a:gd name="T5" fmla="*/ 120 h 397"/>
                  <a:gd name="T6" fmla="*/ 213 w 382"/>
                  <a:gd name="T7" fmla="*/ 0 h 397"/>
                  <a:gd name="T8" fmla="*/ 253 w 382"/>
                  <a:gd name="T9" fmla="*/ 0 h 397"/>
                  <a:gd name="T10" fmla="*/ 301 w 382"/>
                  <a:gd name="T11" fmla="*/ 20 h 397"/>
                  <a:gd name="T12" fmla="*/ 382 w 382"/>
                  <a:gd name="T13" fmla="*/ 159 h 397"/>
                  <a:gd name="T14" fmla="*/ 355 w 382"/>
                  <a:gd name="T15" fmla="*/ 163 h 397"/>
                  <a:gd name="T16" fmla="*/ 323 w 382"/>
                  <a:gd name="T17" fmla="*/ 177 h 397"/>
                  <a:gd name="T18" fmla="*/ 253 w 382"/>
                  <a:gd name="T19" fmla="*/ 101 h 397"/>
                  <a:gd name="T20" fmla="*/ 252 w 382"/>
                  <a:gd name="T21" fmla="*/ 397 h 397"/>
                  <a:gd name="T22" fmla="*/ 69 w 382"/>
                  <a:gd name="T23" fmla="*/ 397 h 397"/>
                  <a:gd name="T24" fmla="*/ 68 w 382"/>
                  <a:gd name="T25" fmla="*/ 125 h 397"/>
                  <a:gd name="T26" fmla="*/ 59 w 382"/>
                  <a:gd name="T27" fmla="*/ 125 h 397"/>
                  <a:gd name="T28" fmla="*/ 59 w 382"/>
                  <a:gd name="T29" fmla="*/ 247 h 397"/>
                  <a:gd name="T30" fmla="*/ 0 w 382"/>
                  <a:gd name="T31" fmla="*/ 247 h 397"/>
                  <a:gd name="T32" fmla="*/ 0 w 382"/>
                  <a:gd name="T33" fmla="*/ 68 h 397"/>
                  <a:gd name="T34" fmla="*/ 68 w 382"/>
                  <a:gd name="T35" fmla="*/ 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2" h="397">
                    <a:moveTo>
                      <a:pt x="68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59" y="120"/>
                      <a:pt x="159" y="120"/>
                      <a:pt x="159" y="120"/>
                    </a:cubicBezTo>
                    <a:cubicBezTo>
                      <a:pt x="159" y="120"/>
                      <a:pt x="199" y="34"/>
                      <a:pt x="213" y="0"/>
                    </a:cubicBezTo>
                    <a:cubicBezTo>
                      <a:pt x="253" y="0"/>
                      <a:pt x="253" y="0"/>
                      <a:pt x="253" y="0"/>
                    </a:cubicBezTo>
                    <a:cubicBezTo>
                      <a:pt x="271" y="0"/>
                      <a:pt x="288" y="8"/>
                      <a:pt x="301" y="20"/>
                    </a:cubicBezTo>
                    <a:cubicBezTo>
                      <a:pt x="313" y="32"/>
                      <a:pt x="382" y="159"/>
                      <a:pt x="382" y="159"/>
                    </a:cubicBezTo>
                    <a:cubicBezTo>
                      <a:pt x="355" y="163"/>
                      <a:pt x="355" y="163"/>
                      <a:pt x="355" y="163"/>
                    </a:cubicBezTo>
                    <a:cubicBezTo>
                      <a:pt x="323" y="177"/>
                      <a:pt x="323" y="177"/>
                      <a:pt x="323" y="177"/>
                    </a:cubicBezTo>
                    <a:cubicBezTo>
                      <a:pt x="253" y="101"/>
                      <a:pt x="253" y="101"/>
                      <a:pt x="253" y="101"/>
                    </a:cubicBezTo>
                    <a:cubicBezTo>
                      <a:pt x="252" y="397"/>
                      <a:pt x="252" y="397"/>
                      <a:pt x="252" y="397"/>
                    </a:cubicBezTo>
                    <a:cubicBezTo>
                      <a:pt x="69" y="397"/>
                      <a:pt x="69" y="397"/>
                      <a:pt x="69" y="397"/>
                    </a:cubicBezTo>
                    <a:cubicBezTo>
                      <a:pt x="68" y="125"/>
                      <a:pt x="68" y="125"/>
                      <a:pt x="68" y="125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59" y="247"/>
                      <a:pt x="59" y="247"/>
                      <a:pt x="59" y="247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lose/>
                  </a:path>
                </a:pathLst>
              </a:custGeom>
              <a:solidFill>
                <a:srgbClr val="F472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1422" y="3995"/>
                <a:ext cx="259" cy="72"/>
              </a:xfrm>
              <a:custGeom>
                <a:avLst/>
                <a:gdLst>
                  <a:gd name="T0" fmla="*/ 47 w 100"/>
                  <a:gd name="T1" fmla="*/ 0 h 28"/>
                  <a:gd name="T2" fmla="*/ 100 w 100"/>
                  <a:gd name="T3" fmla="*/ 28 h 28"/>
                  <a:gd name="T4" fmla="*/ 32 w 100"/>
                  <a:gd name="T5" fmla="*/ 28 h 28"/>
                  <a:gd name="T6" fmla="*/ 0 w 100"/>
                  <a:gd name="T7" fmla="*/ 0 h 28"/>
                  <a:gd name="T8" fmla="*/ 47 w 100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8">
                    <a:moveTo>
                      <a:pt x="47" y="0"/>
                    </a:moveTo>
                    <a:cubicBezTo>
                      <a:pt x="69" y="0"/>
                      <a:pt x="88" y="11"/>
                      <a:pt x="100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15" y="28"/>
                      <a:pt x="2" y="16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/>
              <p:cNvSpPr>
                <a:spLocks/>
              </p:cNvSpPr>
              <p:nvPr/>
            </p:nvSpPr>
            <p:spPr bwMode="auto">
              <a:xfrm>
                <a:off x="1071" y="3995"/>
                <a:ext cx="284" cy="147"/>
              </a:xfrm>
              <a:custGeom>
                <a:avLst/>
                <a:gdLst>
                  <a:gd name="T0" fmla="*/ 47 w 110"/>
                  <a:gd name="T1" fmla="*/ 0 h 57"/>
                  <a:gd name="T2" fmla="*/ 110 w 110"/>
                  <a:gd name="T3" fmla="*/ 57 h 57"/>
                  <a:gd name="T4" fmla="*/ 47 w 110"/>
                  <a:gd name="T5" fmla="*/ 57 h 57"/>
                  <a:gd name="T6" fmla="*/ 0 w 110"/>
                  <a:gd name="T7" fmla="*/ 57 h 57"/>
                  <a:gd name="T8" fmla="*/ 0 w 110"/>
                  <a:gd name="T9" fmla="*/ 0 h 57"/>
                  <a:gd name="T10" fmla="*/ 47 w 11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57">
                    <a:moveTo>
                      <a:pt x="47" y="0"/>
                    </a:moveTo>
                    <a:cubicBezTo>
                      <a:pt x="80" y="0"/>
                      <a:pt x="107" y="25"/>
                      <a:pt x="110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3"/>
              <p:cNvSpPr>
                <a:spLocks/>
              </p:cNvSpPr>
              <p:nvPr/>
            </p:nvSpPr>
            <p:spPr bwMode="auto">
              <a:xfrm>
                <a:off x="1071" y="3995"/>
                <a:ext cx="258" cy="72"/>
              </a:xfrm>
              <a:custGeom>
                <a:avLst/>
                <a:gdLst>
                  <a:gd name="T0" fmla="*/ 47 w 100"/>
                  <a:gd name="T1" fmla="*/ 0 h 28"/>
                  <a:gd name="T2" fmla="*/ 100 w 100"/>
                  <a:gd name="T3" fmla="*/ 28 h 28"/>
                  <a:gd name="T4" fmla="*/ 32 w 100"/>
                  <a:gd name="T5" fmla="*/ 28 h 28"/>
                  <a:gd name="T6" fmla="*/ 0 w 100"/>
                  <a:gd name="T7" fmla="*/ 0 h 28"/>
                  <a:gd name="T8" fmla="*/ 47 w 100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8">
                    <a:moveTo>
                      <a:pt x="47" y="0"/>
                    </a:moveTo>
                    <a:cubicBezTo>
                      <a:pt x="69" y="0"/>
                      <a:pt x="89" y="11"/>
                      <a:pt x="100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16" y="28"/>
                      <a:pt x="2" y="16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24"/>
              <p:cNvSpPr>
                <a:spLocks noChangeArrowheads="1"/>
              </p:cNvSpPr>
              <p:nvPr/>
            </p:nvSpPr>
            <p:spPr bwMode="auto">
              <a:xfrm>
                <a:off x="1017" y="3105"/>
                <a:ext cx="49" cy="47"/>
              </a:xfrm>
              <a:prstGeom prst="ellipse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25"/>
              <p:cNvSpPr>
                <a:spLocks noChangeArrowheads="1"/>
              </p:cNvSpPr>
              <p:nvPr/>
            </p:nvSpPr>
            <p:spPr bwMode="auto">
              <a:xfrm>
                <a:off x="960" y="3105"/>
                <a:ext cx="46" cy="47"/>
              </a:xfrm>
              <a:prstGeom prst="ellipse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26"/>
              <p:cNvSpPr>
                <a:spLocks noChangeArrowheads="1"/>
              </p:cNvSpPr>
              <p:nvPr/>
            </p:nvSpPr>
            <p:spPr bwMode="auto">
              <a:xfrm>
                <a:off x="903" y="3105"/>
                <a:ext cx="47" cy="47"/>
              </a:xfrm>
              <a:prstGeom prst="ellipse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7"/>
              <p:cNvSpPr>
                <a:spLocks/>
              </p:cNvSpPr>
              <p:nvPr/>
            </p:nvSpPr>
            <p:spPr bwMode="auto">
              <a:xfrm>
                <a:off x="1303" y="2079"/>
                <a:ext cx="277" cy="360"/>
              </a:xfrm>
              <a:custGeom>
                <a:avLst/>
                <a:gdLst>
                  <a:gd name="T0" fmla="*/ 122 w 277"/>
                  <a:gd name="T1" fmla="*/ 134 h 360"/>
                  <a:gd name="T2" fmla="*/ 174 w 277"/>
                  <a:gd name="T3" fmla="*/ 167 h 360"/>
                  <a:gd name="T4" fmla="*/ 0 w 277"/>
                  <a:gd name="T5" fmla="*/ 360 h 360"/>
                  <a:gd name="T6" fmla="*/ 145 w 277"/>
                  <a:gd name="T7" fmla="*/ 0 h 360"/>
                  <a:gd name="T8" fmla="*/ 277 w 277"/>
                  <a:gd name="T9" fmla="*/ 51 h 360"/>
                  <a:gd name="T10" fmla="*/ 205 w 277"/>
                  <a:gd name="T11" fmla="*/ 134 h 360"/>
                  <a:gd name="T12" fmla="*/ 122 w 277"/>
                  <a:gd name="T13" fmla="*/ 134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7" h="360">
                    <a:moveTo>
                      <a:pt x="122" y="134"/>
                    </a:moveTo>
                    <a:lnTo>
                      <a:pt x="174" y="167"/>
                    </a:lnTo>
                    <a:lnTo>
                      <a:pt x="0" y="360"/>
                    </a:lnTo>
                    <a:lnTo>
                      <a:pt x="145" y="0"/>
                    </a:lnTo>
                    <a:lnTo>
                      <a:pt x="277" y="51"/>
                    </a:lnTo>
                    <a:lnTo>
                      <a:pt x="205" y="134"/>
                    </a:lnTo>
                    <a:lnTo>
                      <a:pt x="122" y="134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8"/>
              <p:cNvSpPr>
                <a:spLocks/>
              </p:cNvSpPr>
              <p:nvPr/>
            </p:nvSpPr>
            <p:spPr bwMode="auto">
              <a:xfrm>
                <a:off x="1030" y="2082"/>
                <a:ext cx="273" cy="357"/>
              </a:xfrm>
              <a:custGeom>
                <a:avLst/>
                <a:gdLst>
                  <a:gd name="T0" fmla="*/ 155 w 273"/>
                  <a:gd name="T1" fmla="*/ 131 h 357"/>
                  <a:gd name="T2" fmla="*/ 103 w 273"/>
                  <a:gd name="T3" fmla="*/ 164 h 357"/>
                  <a:gd name="T4" fmla="*/ 273 w 273"/>
                  <a:gd name="T5" fmla="*/ 357 h 357"/>
                  <a:gd name="T6" fmla="*/ 129 w 273"/>
                  <a:gd name="T7" fmla="*/ 0 h 357"/>
                  <a:gd name="T8" fmla="*/ 0 w 273"/>
                  <a:gd name="T9" fmla="*/ 48 h 357"/>
                  <a:gd name="T10" fmla="*/ 69 w 273"/>
                  <a:gd name="T11" fmla="*/ 131 h 357"/>
                  <a:gd name="T12" fmla="*/ 155 w 273"/>
                  <a:gd name="T13" fmla="*/ 13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3" h="357">
                    <a:moveTo>
                      <a:pt x="155" y="131"/>
                    </a:moveTo>
                    <a:lnTo>
                      <a:pt x="103" y="164"/>
                    </a:lnTo>
                    <a:lnTo>
                      <a:pt x="273" y="357"/>
                    </a:lnTo>
                    <a:lnTo>
                      <a:pt x="129" y="0"/>
                    </a:lnTo>
                    <a:lnTo>
                      <a:pt x="0" y="48"/>
                    </a:lnTo>
                    <a:lnTo>
                      <a:pt x="69" y="131"/>
                    </a:lnTo>
                    <a:lnTo>
                      <a:pt x="155" y="131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29"/>
              <p:cNvSpPr>
                <a:spLocks noChangeArrowheads="1"/>
              </p:cNvSpPr>
              <p:nvPr/>
            </p:nvSpPr>
            <p:spPr bwMode="auto">
              <a:xfrm>
                <a:off x="1492" y="1922"/>
                <a:ext cx="23" cy="26"/>
              </a:xfrm>
              <a:prstGeom prst="ellipse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30"/>
              <p:cNvSpPr>
                <a:spLocks noChangeArrowheads="1"/>
              </p:cNvSpPr>
              <p:nvPr/>
            </p:nvSpPr>
            <p:spPr bwMode="auto">
              <a:xfrm>
                <a:off x="1094" y="1922"/>
                <a:ext cx="26" cy="26"/>
              </a:xfrm>
              <a:prstGeom prst="ellipse">
                <a:avLst/>
              </a:pr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1"/>
              <p:cNvSpPr>
                <a:spLocks/>
              </p:cNvSpPr>
              <p:nvPr/>
            </p:nvSpPr>
            <p:spPr bwMode="auto">
              <a:xfrm>
                <a:off x="1727" y="2496"/>
                <a:ext cx="215" cy="110"/>
              </a:xfrm>
              <a:custGeom>
                <a:avLst/>
                <a:gdLst>
                  <a:gd name="T0" fmla="*/ 215 w 215"/>
                  <a:gd name="T1" fmla="*/ 0 h 110"/>
                  <a:gd name="T2" fmla="*/ 0 w 215"/>
                  <a:gd name="T3" fmla="*/ 0 h 110"/>
                  <a:gd name="T4" fmla="*/ 0 w 215"/>
                  <a:gd name="T5" fmla="*/ 110 h 110"/>
                  <a:gd name="T6" fmla="*/ 111 w 215"/>
                  <a:gd name="T7" fmla="*/ 110 h 110"/>
                  <a:gd name="T8" fmla="*/ 153 w 215"/>
                  <a:gd name="T9" fmla="*/ 64 h 110"/>
                  <a:gd name="T10" fmla="*/ 153 w 215"/>
                  <a:gd name="T11" fmla="*/ 110 h 110"/>
                  <a:gd name="T12" fmla="*/ 215 w 215"/>
                  <a:gd name="T13" fmla="*/ 110 h 110"/>
                  <a:gd name="T14" fmla="*/ 215 w 215"/>
                  <a:gd name="T15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10">
                    <a:moveTo>
                      <a:pt x="215" y="0"/>
                    </a:moveTo>
                    <a:lnTo>
                      <a:pt x="0" y="0"/>
                    </a:lnTo>
                    <a:lnTo>
                      <a:pt x="0" y="110"/>
                    </a:lnTo>
                    <a:lnTo>
                      <a:pt x="111" y="110"/>
                    </a:lnTo>
                    <a:lnTo>
                      <a:pt x="153" y="64"/>
                    </a:lnTo>
                    <a:lnTo>
                      <a:pt x="153" y="110"/>
                    </a:lnTo>
                    <a:lnTo>
                      <a:pt x="215" y="110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2"/>
              <p:cNvSpPr>
                <a:spLocks/>
              </p:cNvSpPr>
              <p:nvPr/>
            </p:nvSpPr>
            <p:spPr bwMode="auto">
              <a:xfrm>
                <a:off x="831" y="2704"/>
                <a:ext cx="214" cy="111"/>
              </a:xfrm>
              <a:custGeom>
                <a:avLst/>
                <a:gdLst>
                  <a:gd name="T0" fmla="*/ 0 w 214"/>
                  <a:gd name="T1" fmla="*/ 111 h 111"/>
                  <a:gd name="T2" fmla="*/ 214 w 214"/>
                  <a:gd name="T3" fmla="*/ 111 h 111"/>
                  <a:gd name="T4" fmla="*/ 214 w 214"/>
                  <a:gd name="T5" fmla="*/ 0 h 111"/>
                  <a:gd name="T6" fmla="*/ 100 w 214"/>
                  <a:gd name="T7" fmla="*/ 0 h 111"/>
                  <a:gd name="T8" fmla="*/ 62 w 214"/>
                  <a:gd name="T9" fmla="*/ 46 h 111"/>
                  <a:gd name="T10" fmla="*/ 62 w 214"/>
                  <a:gd name="T11" fmla="*/ 0 h 111"/>
                  <a:gd name="T12" fmla="*/ 0 w 214"/>
                  <a:gd name="T13" fmla="*/ 0 h 111"/>
                  <a:gd name="T14" fmla="*/ 0 w 214"/>
                  <a:gd name="T1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4" h="111">
                    <a:moveTo>
                      <a:pt x="0" y="111"/>
                    </a:moveTo>
                    <a:lnTo>
                      <a:pt x="214" y="111"/>
                    </a:lnTo>
                    <a:lnTo>
                      <a:pt x="214" y="0"/>
                    </a:lnTo>
                    <a:lnTo>
                      <a:pt x="100" y="0"/>
                    </a:lnTo>
                    <a:lnTo>
                      <a:pt x="62" y="46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3"/>
              <p:cNvSpPr>
                <a:spLocks/>
              </p:cNvSpPr>
              <p:nvPr/>
            </p:nvSpPr>
            <p:spPr bwMode="auto">
              <a:xfrm>
                <a:off x="1071" y="2982"/>
                <a:ext cx="496" cy="183"/>
              </a:xfrm>
              <a:custGeom>
                <a:avLst/>
                <a:gdLst>
                  <a:gd name="T0" fmla="*/ 473 w 496"/>
                  <a:gd name="T1" fmla="*/ 0 h 183"/>
                  <a:gd name="T2" fmla="*/ 0 w 496"/>
                  <a:gd name="T3" fmla="*/ 0 h 183"/>
                  <a:gd name="T4" fmla="*/ 0 w 496"/>
                  <a:gd name="T5" fmla="*/ 183 h 183"/>
                  <a:gd name="T6" fmla="*/ 496 w 496"/>
                  <a:gd name="T7" fmla="*/ 183 h 183"/>
                  <a:gd name="T8" fmla="*/ 473 w 496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6" h="183">
                    <a:moveTo>
                      <a:pt x="473" y="0"/>
                    </a:moveTo>
                    <a:lnTo>
                      <a:pt x="0" y="0"/>
                    </a:lnTo>
                    <a:lnTo>
                      <a:pt x="0" y="183"/>
                    </a:lnTo>
                    <a:lnTo>
                      <a:pt x="496" y="183"/>
                    </a:lnTo>
                    <a:lnTo>
                      <a:pt x="473" y="0"/>
                    </a:lnTo>
                    <a:close/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34"/>
              <p:cNvSpPr>
                <a:spLocks noChangeArrowheads="1"/>
              </p:cNvSpPr>
              <p:nvPr/>
            </p:nvSpPr>
            <p:spPr bwMode="auto">
              <a:xfrm>
                <a:off x="1208" y="1842"/>
                <a:ext cx="26" cy="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35"/>
              <p:cNvSpPr>
                <a:spLocks noChangeArrowheads="1"/>
              </p:cNvSpPr>
              <p:nvPr/>
            </p:nvSpPr>
            <p:spPr bwMode="auto">
              <a:xfrm>
                <a:off x="1378" y="1842"/>
                <a:ext cx="24" cy="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37"/>
              <p:cNvSpPr>
                <a:spLocks/>
              </p:cNvSpPr>
              <p:nvPr/>
            </p:nvSpPr>
            <p:spPr bwMode="auto">
              <a:xfrm>
                <a:off x="1280" y="1917"/>
                <a:ext cx="54" cy="23"/>
              </a:xfrm>
              <a:custGeom>
                <a:avLst/>
                <a:gdLst>
                  <a:gd name="T0" fmla="*/ 0 w 21"/>
                  <a:gd name="T1" fmla="*/ 0 h 9"/>
                  <a:gd name="T2" fmla="*/ 10 w 21"/>
                  <a:gd name="T3" fmla="*/ 9 h 9"/>
                  <a:gd name="T4" fmla="*/ 21 w 21"/>
                  <a:gd name="T5" fmla="*/ 0 h 9"/>
                  <a:gd name="T6" fmla="*/ 0 w 2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9">
                    <a:moveTo>
                      <a:pt x="0" y="0"/>
                    </a:moveTo>
                    <a:cubicBezTo>
                      <a:pt x="1" y="5"/>
                      <a:pt x="5" y="9"/>
                      <a:pt x="10" y="9"/>
                    </a:cubicBezTo>
                    <a:cubicBezTo>
                      <a:pt x="15" y="9"/>
                      <a:pt x="19" y="5"/>
                      <a:pt x="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8"/>
              <p:cNvSpPr>
                <a:spLocks noChangeArrowheads="1"/>
              </p:cNvSpPr>
              <p:nvPr/>
            </p:nvSpPr>
            <p:spPr bwMode="auto">
              <a:xfrm>
                <a:off x="1691" y="1750"/>
                <a:ext cx="181" cy="3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39"/>
              <p:cNvSpPr>
                <a:spLocks noChangeArrowheads="1"/>
              </p:cNvSpPr>
              <p:nvPr/>
            </p:nvSpPr>
            <p:spPr bwMode="auto">
              <a:xfrm>
                <a:off x="1774" y="2020"/>
                <a:ext cx="5" cy="5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40"/>
              <p:cNvSpPr>
                <a:spLocks noChangeArrowheads="1"/>
              </p:cNvSpPr>
              <p:nvPr/>
            </p:nvSpPr>
            <p:spPr bwMode="auto">
              <a:xfrm>
                <a:off x="1784" y="2020"/>
                <a:ext cx="5" cy="5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41"/>
              <p:cNvSpPr>
                <a:spLocks/>
              </p:cNvSpPr>
              <p:nvPr/>
            </p:nvSpPr>
            <p:spPr bwMode="auto">
              <a:xfrm>
                <a:off x="1781" y="1932"/>
                <a:ext cx="130" cy="564"/>
              </a:xfrm>
              <a:custGeom>
                <a:avLst/>
                <a:gdLst>
                  <a:gd name="T0" fmla="*/ 49 w 50"/>
                  <a:gd name="T1" fmla="*/ 49 h 219"/>
                  <a:gd name="T2" fmla="*/ 0 w 50"/>
                  <a:gd name="T3" fmla="*/ 0 h 219"/>
                  <a:gd name="T4" fmla="*/ 0 w 50"/>
                  <a:gd name="T5" fmla="*/ 219 h 219"/>
                  <a:gd name="T6" fmla="*/ 50 w 50"/>
                  <a:gd name="T7" fmla="*/ 219 h 219"/>
                  <a:gd name="T8" fmla="*/ 49 w 50"/>
                  <a:gd name="T9" fmla="*/ 4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19">
                    <a:moveTo>
                      <a:pt x="49" y="49"/>
                    </a:moveTo>
                    <a:cubicBezTo>
                      <a:pt x="49" y="22"/>
                      <a:pt x="27" y="0"/>
                      <a:pt x="0" y="0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50" y="219"/>
                      <a:pt x="50" y="219"/>
                      <a:pt x="50" y="219"/>
                    </a:cubicBezTo>
                    <a:lnTo>
                      <a:pt x="49" y="49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2" name="Rectangle 91"/>
            <p:cNvSpPr/>
            <p:nvPr/>
          </p:nvSpPr>
          <p:spPr bwMode="auto">
            <a:xfrm>
              <a:off x="1999701" y="3129427"/>
              <a:ext cx="158262" cy="1938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6465615" y="6282639"/>
            <a:ext cx="6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ACME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5798685" y="1640797"/>
            <a:ext cx="381000" cy="585364"/>
            <a:chOff x="9432057" y="813222"/>
            <a:chExt cx="1966987" cy="3022055"/>
          </a:xfrm>
          <a:solidFill>
            <a:schemeClr val="bg2">
              <a:lumMod val="50000"/>
            </a:schemeClr>
          </a:solidFill>
        </p:grpSpPr>
        <p:sp>
          <p:nvSpPr>
            <p:cNvPr id="95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grp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0" name="Picture 2" descr="http://www.ti.com/ww/en/wireless_connectivity/sensortag2015/images/sensortag-img-bluetoo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75" y="6103937"/>
            <a:ext cx="573193" cy="58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d/da/Bluetooth.svg/393px-Bluetooth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95" y="6248819"/>
            <a:ext cx="246484" cy="3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822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Christmas Tree (spoiler alert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244" y="2049462"/>
            <a:ext cx="2743201" cy="4526283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9275678" y="61236"/>
            <a:ext cx="190867" cy="0"/>
            <a:chOff x="6260" y="3527"/>
            <a:chExt cx="72" cy="0"/>
          </a:xfrm>
        </p:grpSpPr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260" y="3527"/>
              <a:ext cx="72" cy="0"/>
            </a:xfrm>
            <a:custGeom>
              <a:avLst/>
              <a:gdLst>
                <a:gd name="T0" fmla="*/ 72 w 72"/>
                <a:gd name="T1" fmla="*/ 0 w 72"/>
                <a:gd name="T2" fmla="*/ 72 w 7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2">
                  <a:moveTo>
                    <a:pt x="72" y="0"/>
                  </a:moveTo>
                  <a:lnTo>
                    <a:pt x="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8E7C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>
              <a:off x="6260" y="3527"/>
              <a:ext cx="72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46041" y="3047913"/>
            <a:ext cx="381000" cy="585364"/>
            <a:chOff x="9432057" y="813222"/>
            <a:chExt cx="1966987" cy="3022055"/>
          </a:xfrm>
        </p:grpSpPr>
        <p:sp>
          <p:nvSpPr>
            <p:cNvPr id="38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50643" y="3029627"/>
            <a:ext cx="381000" cy="585364"/>
            <a:chOff x="9432057" y="813222"/>
            <a:chExt cx="1966987" cy="3022055"/>
          </a:xfrm>
        </p:grpSpPr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894931" y="4438374"/>
            <a:ext cx="381000" cy="585364"/>
            <a:chOff x="9432057" y="813222"/>
            <a:chExt cx="1966987" cy="3022055"/>
          </a:xfrm>
        </p:grpSpPr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01752" y="4447517"/>
            <a:ext cx="381000" cy="585364"/>
            <a:chOff x="9432057" y="813222"/>
            <a:chExt cx="1966987" cy="3022055"/>
          </a:xfrm>
        </p:grpSpPr>
        <p:sp>
          <p:nvSpPr>
            <p:cNvPr id="57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055641" y="5941284"/>
            <a:ext cx="381000" cy="585364"/>
            <a:chOff x="9432057" y="813222"/>
            <a:chExt cx="1966987" cy="3022055"/>
          </a:xfrm>
        </p:grpSpPr>
        <p:sp>
          <p:nvSpPr>
            <p:cNvPr id="63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13931" y="5934480"/>
            <a:ext cx="381000" cy="585364"/>
            <a:chOff x="9432057" y="813222"/>
            <a:chExt cx="1966987" cy="3022055"/>
          </a:xfrm>
        </p:grpSpPr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FFF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AutoShape 36"/>
          <p:cNvSpPr>
            <a:spLocks noChangeAspect="1" noChangeArrowheads="1" noTextEdit="1"/>
          </p:cNvSpPr>
          <p:nvPr/>
        </p:nvSpPr>
        <p:spPr bwMode="auto">
          <a:xfrm>
            <a:off x="9037638" y="2887663"/>
            <a:ext cx="184150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5833269" y="5707062"/>
            <a:ext cx="311150" cy="396875"/>
            <a:chOff x="9150351" y="2892425"/>
            <a:chExt cx="311150" cy="396875"/>
          </a:xfrm>
        </p:grpSpPr>
        <p:sp>
          <p:nvSpPr>
            <p:cNvPr id="81" name="Oval 38"/>
            <p:cNvSpPr>
              <a:spLocks noChangeArrowheads="1"/>
            </p:cNvSpPr>
            <p:nvPr/>
          </p:nvSpPr>
          <p:spPr bwMode="auto">
            <a:xfrm>
              <a:off x="9158288" y="2892425"/>
              <a:ext cx="298450" cy="30003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39"/>
            <p:cNvSpPr>
              <a:spLocks noChangeArrowheads="1"/>
            </p:cNvSpPr>
            <p:nvPr/>
          </p:nvSpPr>
          <p:spPr bwMode="auto">
            <a:xfrm>
              <a:off x="9253538" y="2987675"/>
              <a:ext cx="107950" cy="109537"/>
            </a:xfrm>
            <a:prstGeom prst="ellipse">
              <a:avLst/>
            </a:prstGeom>
            <a:solidFill>
              <a:srgbClr val="00A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9150351" y="3167063"/>
              <a:ext cx="311150" cy="122237"/>
            </a:xfrm>
            <a:custGeom>
              <a:avLst/>
              <a:gdLst>
                <a:gd name="T0" fmla="*/ 196 w 196"/>
                <a:gd name="T1" fmla="*/ 77 h 77"/>
                <a:gd name="T2" fmla="*/ 0 w 196"/>
                <a:gd name="T3" fmla="*/ 77 h 77"/>
                <a:gd name="T4" fmla="*/ 0 w 196"/>
                <a:gd name="T5" fmla="*/ 41 h 77"/>
                <a:gd name="T6" fmla="*/ 98 w 196"/>
                <a:gd name="T7" fmla="*/ 0 h 77"/>
                <a:gd name="T8" fmla="*/ 196 w 196"/>
                <a:gd name="T9" fmla="*/ 41 h 77"/>
                <a:gd name="T10" fmla="*/ 196 w 19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77">
                  <a:moveTo>
                    <a:pt x="196" y="77"/>
                  </a:moveTo>
                  <a:lnTo>
                    <a:pt x="0" y="77"/>
                  </a:lnTo>
                  <a:lnTo>
                    <a:pt x="0" y="41"/>
                  </a:lnTo>
                  <a:lnTo>
                    <a:pt x="98" y="0"/>
                  </a:lnTo>
                  <a:lnTo>
                    <a:pt x="196" y="41"/>
                  </a:lnTo>
                  <a:lnTo>
                    <a:pt x="196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727" y="1562074"/>
            <a:ext cx="4863890" cy="191975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2530221"/>
            <a:ext cx="1771256" cy="411664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240" y="6035917"/>
            <a:ext cx="1067593" cy="801487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465615" y="6282639"/>
            <a:ext cx="6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ACME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5795800" y="1640797"/>
            <a:ext cx="381000" cy="585364"/>
            <a:chOff x="9432057" y="813222"/>
            <a:chExt cx="1966987" cy="3022055"/>
          </a:xfrm>
        </p:grpSpPr>
        <p:sp>
          <p:nvSpPr>
            <p:cNvPr id="90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0" name="Picture 2" descr="http://www.ti.com/ww/en/wireless_connectivity/sensortag2015/images/sensortag-img-bluetoot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75" y="6103937"/>
            <a:ext cx="573193" cy="58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s://upload.wikimedia.org/wikipedia/commons/thumb/d/da/Bluetooth.svg/393px-Bluetooth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95" y="6248819"/>
            <a:ext cx="246484" cy="3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926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417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</a:t>
            </a:r>
            <a:r>
              <a:rPr lang="en-US" dirty="0" err="1"/>
              <a:t>IoT</a:t>
            </a:r>
            <a:r>
              <a:rPr lang="en-US" dirty="0"/>
              <a:t> Core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644" y="2659062"/>
            <a:ext cx="2359784" cy="1771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340" y="2666262"/>
            <a:ext cx="2359784" cy="1771588"/>
          </a:xfrm>
          <a:prstGeom prst="rect">
            <a:avLst/>
          </a:prstGeom>
        </p:spPr>
      </p:pic>
      <p:pic>
        <p:nvPicPr>
          <p:cNvPr id="5" name="Picture 4" descr="http://files.linuxgizmos.com/qualcomm_dragonboard410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2998" y="2753518"/>
            <a:ext cx="2317370" cy="1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57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 324"/>
          <p:cNvGrpSpPr/>
          <p:nvPr/>
        </p:nvGrpSpPr>
        <p:grpSpPr>
          <a:xfrm>
            <a:off x="7400449" y="860647"/>
            <a:ext cx="2382291" cy="3810000"/>
            <a:chOff x="8797679" y="1219633"/>
            <a:chExt cx="2382291" cy="3810000"/>
          </a:xfrm>
        </p:grpSpPr>
        <p:grpSp>
          <p:nvGrpSpPr>
            <p:cNvPr id="326" name="Group 4"/>
            <p:cNvGrpSpPr>
              <a:grpSpLocks noChangeAspect="1"/>
            </p:cNvGrpSpPr>
            <p:nvPr/>
          </p:nvGrpSpPr>
          <p:grpSpPr bwMode="auto">
            <a:xfrm>
              <a:off x="8872309" y="1283133"/>
              <a:ext cx="2286000" cy="3740150"/>
              <a:chOff x="5357" y="1238"/>
              <a:chExt cx="1440" cy="2356"/>
            </a:xfrm>
          </p:grpSpPr>
          <p:sp>
            <p:nvSpPr>
              <p:cNvPr id="32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357" y="1242"/>
                <a:ext cx="1440" cy="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5"/>
              <p:cNvSpPr>
                <a:spLocks/>
              </p:cNvSpPr>
              <p:nvPr/>
            </p:nvSpPr>
            <p:spPr bwMode="auto">
              <a:xfrm>
                <a:off x="6385" y="2697"/>
                <a:ext cx="231" cy="230"/>
              </a:xfrm>
              <a:custGeom>
                <a:avLst/>
                <a:gdLst>
                  <a:gd name="T0" fmla="*/ 61 w 61"/>
                  <a:gd name="T1" fmla="*/ 46 h 61"/>
                  <a:gd name="T2" fmla="*/ 46 w 61"/>
                  <a:gd name="T3" fmla="*/ 61 h 61"/>
                  <a:gd name="T4" fmla="*/ 16 w 61"/>
                  <a:gd name="T5" fmla="*/ 61 h 61"/>
                  <a:gd name="T6" fmla="*/ 0 w 61"/>
                  <a:gd name="T7" fmla="*/ 46 h 61"/>
                  <a:gd name="T8" fmla="*/ 0 w 61"/>
                  <a:gd name="T9" fmla="*/ 16 h 61"/>
                  <a:gd name="T10" fmla="*/ 16 w 61"/>
                  <a:gd name="T11" fmla="*/ 0 h 61"/>
                  <a:gd name="T12" fmla="*/ 46 w 61"/>
                  <a:gd name="T13" fmla="*/ 0 h 61"/>
                  <a:gd name="T14" fmla="*/ 61 w 61"/>
                  <a:gd name="T15" fmla="*/ 16 h 61"/>
                  <a:gd name="T16" fmla="*/ 61 w 61"/>
                  <a:gd name="T17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1">
                    <a:moveTo>
                      <a:pt x="61" y="46"/>
                    </a:moveTo>
                    <a:cubicBezTo>
                      <a:pt x="61" y="54"/>
                      <a:pt x="54" y="61"/>
                      <a:pt x="4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7" y="61"/>
                      <a:pt x="0" y="54"/>
                      <a:pt x="0" y="4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1" y="7"/>
                      <a:pt x="61" y="16"/>
                    </a:cubicBez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Rectangle 6"/>
              <p:cNvSpPr>
                <a:spLocks noChangeArrowheads="1"/>
              </p:cNvSpPr>
              <p:nvPr/>
            </p:nvSpPr>
            <p:spPr bwMode="auto">
              <a:xfrm>
                <a:off x="6434" y="2245"/>
                <a:ext cx="68" cy="10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7"/>
              <p:cNvSpPr>
                <a:spLocks/>
              </p:cNvSpPr>
              <p:nvPr/>
            </p:nvSpPr>
            <p:spPr bwMode="auto">
              <a:xfrm>
                <a:off x="6238" y="3048"/>
                <a:ext cx="208" cy="546"/>
              </a:xfrm>
              <a:custGeom>
                <a:avLst/>
                <a:gdLst>
                  <a:gd name="T0" fmla="*/ 136 w 208"/>
                  <a:gd name="T1" fmla="*/ 546 h 546"/>
                  <a:gd name="T2" fmla="*/ 208 w 208"/>
                  <a:gd name="T3" fmla="*/ 546 h 546"/>
                  <a:gd name="T4" fmla="*/ 72 w 208"/>
                  <a:gd name="T5" fmla="*/ 0 h 546"/>
                  <a:gd name="T6" fmla="*/ 0 w 208"/>
                  <a:gd name="T7" fmla="*/ 0 h 546"/>
                  <a:gd name="T8" fmla="*/ 136 w 208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546">
                    <a:moveTo>
                      <a:pt x="136" y="546"/>
                    </a:moveTo>
                    <a:lnTo>
                      <a:pt x="208" y="546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136" y="54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Rectangle 8"/>
              <p:cNvSpPr>
                <a:spLocks noChangeArrowheads="1"/>
              </p:cNvSpPr>
              <p:nvPr/>
            </p:nvSpPr>
            <p:spPr bwMode="auto">
              <a:xfrm>
                <a:off x="6034" y="2663"/>
                <a:ext cx="102" cy="12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9"/>
              <p:cNvSpPr>
                <a:spLocks/>
              </p:cNvSpPr>
              <p:nvPr/>
            </p:nvSpPr>
            <p:spPr bwMode="auto">
              <a:xfrm>
                <a:off x="6204" y="2663"/>
                <a:ext cx="249" cy="385"/>
              </a:xfrm>
              <a:custGeom>
                <a:avLst/>
                <a:gdLst>
                  <a:gd name="T0" fmla="*/ 249 w 249"/>
                  <a:gd name="T1" fmla="*/ 385 h 385"/>
                  <a:gd name="T2" fmla="*/ 87 w 249"/>
                  <a:gd name="T3" fmla="*/ 385 h 385"/>
                  <a:gd name="T4" fmla="*/ 0 w 249"/>
                  <a:gd name="T5" fmla="*/ 0 h 385"/>
                  <a:gd name="T6" fmla="*/ 159 w 249"/>
                  <a:gd name="T7" fmla="*/ 0 h 385"/>
                  <a:gd name="T8" fmla="*/ 249 w 249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385">
                    <a:moveTo>
                      <a:pt x="249" y="385"/>
                    </a:moveTo>
                    <a:lnTo>
                      <a:pt x="87" y="385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249" y="385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0"/>
              <p:cNvSpPr>
                <a:spLocks/>
              </p:cNvSpPr>
              <p:nvPr/>
            </p:nvSpPr>
            <p:spPr bwMode="auto">
              <a:xfrm>
                <a:off x="6204" y="2663"/>
                <a:ext cx="147" cy="385"/>
              </a:xfrm>
              <a:custGeom>
                <a:avLst/>
                <a:gdLst>
                  <a:gd name="T0" fmla="*/ 147 w 147"/>
                  <a:gd name="T1" fmla="*/ 385 h 385"/>
                  <a:gd name="T2" fmla="*/ 87 w 147"/>
                  <a:gd name="T3" fmla="*/ 385 h 385"/>
                  <a:gd name="T4" fmla="*/ 0 w 147"/>
                  <a:gd name="T5" fmla="*/ 0 h 385"/>
                  <a:gd name="T6" fmla="*/ 56 w 147"/>
                  <a:gd name="T7" fmla="*/ 0 h 385"/>
                  <a:gd name="T8" fmla="*/ 147 w 147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385">
                    <a:moveTo>
                      <a:pt x="147" y="385"/>
                    </a:moveTo>
                    <a:lnTo>
                      <a:pt x="87" y="385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47" y="38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1"/>
              <p:cNvSpPr>
                <a:spLocks noChangeArrowheads="1"/>
              </p:cNvSpPr>
              <p:nvPr/>
            </p:nvSpPr>
            <p:spPr bwMode="auto">
              <a:xfrm>
                <a:off x="6461" y="2113"/>
                <a:ext cx="128" cy="226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2"/>
              <p:cNvSpPr>
                <a:spLocks/>
              </p:cNvSpPr>
              <p:nvPr/>
            </p:nvSpPr>
            <p:spPr bwMode="auto">
              <a:xfrm>
                <a:off x="6438" y="2339"/>
                <a:ext cx="193" cy="513"/>
              </a:xfrm>
              <a:custGeom>
                <a:avLst/>
                <a:gdLst>
                  <a:gd name="T0" fmla="*/ 193 w 193"/>
                  <a:gd name="T1" fmla="*/ 513 h 513"/>
                  <a:gd name="T2" fmla="*/ 0 w 193"/>
                  <a:gd name="T3" fmla="*/ 399 h 513"/>
                  <a:gd name="T4" fmla="*/ 0 w 193"/>
                  <a:gd name="T5" fmla="*/ 0 h 513"/>
                  <a:gd name="T6" fmla="*/ 193 w 193"/>
                  <a:gd name="T7" fmla="*/ 0 h 513"/>
                  <a:gd name="T8" fmla="*/ 193 w 193"/>
                  <a:gd name="T9" fmla="*/ 513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513">
                    <a:moveTo>
                      <a:pt x="193" y="513"/>
                    </a:moveTo>
                    <a:lnTo>
                      <a:pt x="0" y="399"/>
                    </a:lnTo>
                    <a:lnTo>
                      <a:pt x="0" y="0"/>
                    </a:lnTo>
                    <a:lnTo>
                      <a:pt x="193" y="0"/>
                    </a:lnTo>
                    <a:lnTo>
                      <a:pt x="193" y="51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3"/>
              <p:cNvSpPr>
                <a:spLocks/>
              </p:cNvSpPr>
              <p:nvPr/>
            </p:nvSpPr>
            <p:spPr bwMode="auto">
              <a:xfrm>
                <a:off x="5644" y="2697"/>
                <a:ext cx="235" cy="230"/>
              </a:xfrm>
              <a:custGeom>
                <a:avLst/>
                <a:gdLst>
                  <a:gd name="T0" fmla="*/ 62 w 62"/>
                  <a:gd name="T1" fmla="*/ 46 h 61"/>
                  <a:gd name="T2" fmla="*/ 46 w 62"/>
                  <a:gd name="T3" fmla="*/ 61 h 61"/>
                  <a:gd name="T4" fmla="*/ 16 w 62"/>
                  <a:gd name="T5" fmla="*/ 61 h 61"/>
                  <a:gd name="T6" fmla="*/ 0 w 62"/>
                  <a:gd name="T7" fmla="*/ 46 h 61"/>
                  <a:gd name="T8" fmla="*/ 0 w 62"/>
                  <a:gd name="T9" fmla="*/ 16 h 61"/>
                  <a:gd name="T10" fmla="*/ 16 w 62"/>
                  <a:gd name="T11" fmla="*/ 0 h 61"/>
                  <a:gd name="T12" fmla="*/ 46 w 62"/>
                  <a:gd name="T13" fmla="*/ 0 h 61"/>
                  <a:gd name="T14" fmla="*/ 62 w 62"/>
                  <a:gd name="T15" fmla="*/ 16 h 61"/>
                  <a:gd name="T16" fmla="*/ 62 w 62"/>
                  <a:gd name="T17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1">
                    <a:moveTo>
                      <a:pt x="62" y="46"/>
                    </a:moveTo>
                    <a:cubicBezTo>
                      <a:pt x="62" y="54"/>
                      <a:pt x="55" y="61"/>
                      <a:pt x="4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7" y="61"/>
                      <a:pt x="0" y="54"/>
                      <a:pt x="0" y="4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5" y="0"/>
                      <a:pt x="62" y="7"/>
                      <a:pt x="62" y="16"/>
                    </a:cubicBezTo>
                    <a:lnTo>
                      <a:pt x="62" y="46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4"/>
              <p:cNvSpPr>
                <a:spLocks/>
              </p:cNvSpPr>
              <p:nvPr/>
            </p:nvSpPr>
            <p:spPr bwMode="auto">
              <a:xfrm>
                <a:off x="6449" y="1917"/>
                <a:ext cx="208" cy="200"/>
              </a:xfrm>
              <a:custGeom>
                <a:avLst/>
                <a:gdLst>
                  <a:gd name="T0" fmla="*/ 55 w 55"/>
                  <a:gd name="T1" fmla="*/ 38 h 53"/>
                  <a:gd name="T2" fmla="*/ 40 w 55"/>
                  <a:gd name="T3" fmla="*/ 53 h 53"/>
                  <a:gd name="T4" fmla="*/ 14 w 55"/>
                  <a:gd name="T5" fmla="*/ 53 h 53"/>
                  <a:gd name="T6" fmla="*/ 0 w 55"/>
                  <a:gd name="T7" fmla="*/ 38 h 53"/>
                  <a:gd name="T8" fmla="*/ 0 w 55"/>
                  <a:gd name="T9" fmla="*/ 15 h 53"/>
                  <a:gd name="T10" fmla="*/ 14 w 55"/>
                  <a:gd name="T11" fmla="*/ 0 h 53"/>
                  <a:gd name="T12" fmla="*/ 40 w 55"/>
                  <a:gd name="T13" fmla="*/ 0 h 53"/>
                  <a:gd name="T14" fmla="*/ 55 w 55"/>
                  <a:gd name="T15" fmla="*/ 15 h 53"/>
                  <a:gd name="T16" fmla="*/ 55 w 55"/>
                  <a:gd name="T17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3">
                    <a:moveTo>
                      <a:pt x="55" y="38"/>
                    </a:moveTo>
                    <a:cubicBezTo>
                      <a:pt x="55" y="46"/>
                      <a:pt x="48" y="53"/>
                      <a:pt x="40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6" y="53"/>
                      <a:pt x="0" y="46"/>
                      <a:pt x="0" y="3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5" y="7"/>
                      <a:pt x="55" y="15"/>
                    </a:cubicBezTo>
                    <a:lnTo>
                      <a:pt x="55" y="3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5"/>
              <p:cNvSpPr>
                <a:spLocks/>
              </p:cNvSpPr>
              <p:nvPr/>
            </p:nvSpPr>
            <p:spPr bwMode="auto">
              <a:xfrm>
                <a:off x="5588" y="1917"/>
                <a:ext cx="207" cy="200"/>
              </a:xfrm>
              <a:custGeom>
                <a:avLst/>
                <a:gdLst>
                  <a:gd name="T0" fmla="*/ 55 w 55"/>
                  <a:gd name="T1" fmla="*/ 38 h 53"/>
                  <a:gd name="T2" fmla="*/ 40 w 55"/>
                  <a:gd name="T3" fmla="*/ 53 h 53"/>
                  <a:gd name="T4" fmla="*/ 14 w 55"/>
                  <a:gd name="T5" fmla="*/ 53 h 53"/>
                  <a:gd name="T6" fmla="*/ 0 w 55"/>
                  <a:gd name="T7" fmla="*/ 38 h 53"/>
                  <a:gd name="T8" fmla="*/ 0 w 55"/>
                  <a:gd name="T9" fmla="*/ 15 h 53"/>
                  <a:gd name="T10" fmla="*/ 14 w 55"/>
                  <a:gd name="T11" fmla="*/ 0 h 53"/>
                  <a:gd name="T12" fmla="*/ 40 w 55"/>
                  <a:gd name="T13" fmla="*/ 0 h 53"/>
                  <a:gd name="T14" fmla="*/ 55 w 55"/>
                  <a:gd name="T15" fmla="*/ 15 h 53"/>
                  <a:gd name="T16" fmla="*/ 55 w 55"/>
                  <a:gd name="T17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3">
                    <a:moveTo>
                      <a:pt x="55" y="38"/>
                    </a:moveTo>
                    <a:cubicBezTo>
                      <a:pt x="55" y="46"/>
                      <a:pt x="48" y="53"/>
                      <a:pt x="40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6" y="53"/>
                      <a:pt x="0" y="46"/>
                      <a:pt x="0" y="3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5" y="7"/>
                      <a:pt x="55" y="15"/>
                    </a:cubicBezTo>
                    <a:lnTo>
                      <a:pt x="55" y="3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6"/>
              <p:cNvSpPr>
                <a:spLocks/>
              </p:cNvSpPr>
              <p:nvPr/>
            </p:nvSpPr>
            <p:spPr bwMode="auto">
              <a:xfrm>
                <a:off x="5361" y="1238"/>
                <a:ext cx="775" cy="909"/>
              </a:xfrm>
              <a:custGeom>
                <a:avLst/>
                <a:gdLst>
                  <a:gd name="T0" fmla="*/ 0 w 775"/>
                  <a:gd name="T1" fmla="*/ 0 h 909"/>
                  <a:gd name="T2" fmla="*/ 147 w 775"/>
                  <a:gd name="T3" fmla="*/ 0 h 909"/>
                  <a:gd name="T4" fmla="*/ 775 w 775"/>
                  <a:gd name="T5" fmla="*/ 686 h 909"/>
                  <a:gd name="T6" fmla="*/ 544 w 775"/>
                  <a:gd name="T7" fmla="*/ 909 h 909"/>
                  <a:gd name="T8" fmla="*/ 0 w 775"/>
                  <a:gd name="T9" fmla="*/ 0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5" h="909">
                    <a:moveTo>
                      <a:pt x="0" y="0"/>
                    </a:moveTo>
                    <a:lnTo>
                      <a:pt x="147" y="0"/>
                    </a:lnTo>
                    <a:lnTo>
                      <a:pt x="775" y="686"/>
                    </a:lnTo>
                    <a:lnTo>
                      <a:pt x="544" y="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7"/>
              <p:cNvSpPr>
                <a:spLocks/>
              </p:cNvSpPr>
              <p:nvPr/>
            </p:nvSpPr>
            <p:spPr bwMode="auto">
              <a:xfrm>
                <a:off x="5962" y="1238"/>
                <a:ext cx="775" cy="909"/>
              </a:xfrm>
              <a:custGeom>
                <a:avLst/>
                <a:gdLst>
                  <a:gd name="T0" fmla="*/ 775 w 775"/>
                  <a:gd name="T1" fmla="*/ 0 h 909"/>
                  <a:gd name="T2" fmla="*/ 627 w 775"/>
                  <a:gd name="T3" fmla="*/ 0 h 909"/>
                  <a:gd name="T4" fmla="*/ 0 w 775"/>
                  <a:gd name="T5" fmla="*/ 686 h 909"/>
                  <a:gd name="T6" fmla="*/ 234 w 775"/>
                  <a:gd name="T7" fmla="*/ 909 h 909"/>
                  <a:gd name="T8" fmla="*/ 775 w 775"/>
                  <a:gd name="T9" fmla="*/ 0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5" h="909">
                    <a:moveTo>
                      <a:pt x="775" y="0"/>
                    </a:moveTo>
                    <a:lnTo>
                      <a:pt x="627" y="0"/>
                    </a:lnTo>
                    <a:lnTo>
                      <a:pt x="0" y="686"/>
                    </a:lnTo>
                    <a:lnTo>
                      <a:pt x="234" y="909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20"/>
              <p:cNvSpPr>
                <a:spLocks/>
              </p:cNvSpPr>
              <p:nvPr/>
            </p:nvSpPr>
            <p:spPr bwMode="auto">
              <a:xfrm>
                <a:off x="5848" y="1860"/>
                <a:ext cx="779" cy="456"/>
              </a:xfrm>
              <a:custGeom>
                <a:avLst/>
                <a:gdLst>
                  <a:gd name="T0" fmla="*/ 662 w 779"/>
                  <a:gd name="T1" fmla="*/ 456 h 456"/>
                  <a:gd name="T2" fmla="*/ 0 w 779"/>
                  <a:gd name="T3" fmla="*/ 456 h 456"/>
                  <a:gd name="T4" fmla="*/ 61 w 779"/>
                  <a:gd name="T5" fmla="*/ 290 h 456"/>
                  <a:gd name="T6" fmla="*/ 0 w 779"/>
                  <a:gd name="T7" fmla="*/ 0 h 456"/>
                  <a:gd name="T8" fmla="*/ 662 w 779"/>
                  <a:gd name="T9" fmla="*/ 0 h 456"/>
                  <a:gd name="T10" fmla="*/ 779 w 779"/>
                  <a:gd name="T11" fmla="*/ 208 h 456"/>
                  <a:gd name="T12" fmla="*/ 662 w 779"/>
                  <a:gd name="T13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456">
                    <a:moveTo>
                      <a:pt x="662" y="456"/>
                    </a:moveTo>
                    <a:lnTo>
                      <a:pt x="0" y="456"/>
                    </a:lnTo>
                    <a:lnTo>
                      <a:pt x="61" y="290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779" y="208"/>
                    </a:lnTo>
                    <a:lnTo>
                      <a:pt x="662" y="45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21"/>
              <p:cNvSpPr>
                <a:spLocks/>
              </p:cNvSpPr>
              <p:nvPr/>
            </p:nvSpPr>
            <p:spPr bwMode="auto">
              <a:xfrm>
                <a:off x="5848" y="1860"/>
                <a:ext cx="163" cy="456"/>
              </a:xfrm>
              <a:custGeom>
                <a:avLst/>
                <a:gdLst>
                  <a:gd name="T0" fmla="*/ 0 w 163"/>
                  <a:gd name="T1" fmla="*/ 0 h 456"/>
                  <a:gd name="T2" fmla="*/ 163 w 163"/>
                  <a:gd name="T3" fmla="*/ 208 h 456"/>
                  <a:gd name="T4" fmla="*/ 0 w 163"/>
                  <a:gd name="T5" fmla="*/ 456 h 456"/>
                  <a:gd name="T6" fmla="*/ 0 w 163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456">
                    <a:moveTo>
                      <a:pt x="0" y="0"/>
                    </a:moveTo>
                    <a:lnTo>
                      <a:pt x="163" y="208"/>
                    </a:lnTo>
                    <a:lnTo>
                      <a:pt x="0" y="4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23"/>
              <p:cNvSpPr>
                <a:spLocks/>
              </p:cNvSpPr>
              <p:nvPr/>
            </p:nvSpPr>
            <p:spPr bwMode="auto">
              <a:xfrm>
                <a:off x="5678" y="1917"/>
                <a:ext cx="208" cy="200"/>
              </a:xfrm>
              <a:custGeom>
                <a:avLst/>
                <a:gdLst>
                  <a:gd name="T0" fmla="*/ 55 w 55"/>
                  <a:gd name="T1" fmla="*/ 38 h 53"/>
                  <a:gd name="T2" fmla="*/ 41 w 55"/>
                  <a:gd name="T3" fmla="*/ 53 h 53"/>
                  <a:gd name="T4" fmla="*/ 15 w 55"/>
                  <a:gd name="T5" fmla="*/ 53 h 53"/>
                  <a:gd name="T6" fmla="*/ 0 w 55"/>
                  <a:gd name="T7" fmla="*/ 38 h 53"/>
                  <a:gd name="T8" fmla="*/ 0 w 55"/>
                  <a:gd name="T9" fmla="*/ 15 h 53"/>
                  <a:gd name="T10" fmla="*/ 15 w 55"/>
                  <a:gd name="T11" fmla="*/ 0 h 53"/>
                  <a:gd name="T12" fmla="*/ 41 w 55"/>
                  <a:gd name="T13" fmla="*/ 0 h 53"/>
                  <a:gd name="T14" fmla="*/ 55 w 55"/>
                  <a:gd name="T15" fmla="*/ 15 h 53"/>
                  <a:gd name="T16" fmla="*/ 55 w 55"/>
                  <a:gd name="T17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3">
                    <a:moveTo>
                      <a:pt x="55" y="38"/>
                    </a:moveTo>
                    <a:cubicBezTo>
                      <a:pt x="55" y="46"/>
                      <a:pt x="49" y="53"/>
                      <a:pt x="41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7" y="53"/>
                      <a:pt x="0" y="46"/>
                      <a:pt x="0" y="3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9" y="0"/>
                      <a:pt x="55" y="7"/>
                      <a:pt x="55" y="15"/>
                    </a:cubicBezTo>
                    <a:lnTo>
                      <a:pt x="55" y="3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26"/>
              <p:cNvSpPr>
                <a:spLocks noChangeArrowheads="1"/>
              </p:cNvSpPr>
              <p:nvPr/>
            </p:nvSpPr>
            <p:spPr bwMode="auto">
              <a:xfrm>
                <a:off x="5663" y="2113"/>
                <a:ext cx="129" cy="226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Rectangle 27"/>
              <p:cNvSpPr>
                <a:spLocks noChangeArrowheads="1"/>
              </p:cNvSpPr>
              <p:nvPr/>
            </p:nvSpPr>
            <p:spPr bwMode="auto">
              <a:xfrm>
                <a:off x="5625" y="2113"/>
                <a:ext cx="38" cy="22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28"/>
              <p:cNvSpPr>
                <a:spLocks/>
              </p:cNvSpPr>
              <p:nvPr/>
            </p:nvSpPr>
            <p:spPr bwMode="auto">
              <a:xfrm>
                <a:off x="5588" y="2339"/>
                <a:ext cx="226" cy="513"/>
              </a:xfrm>
              <a:custGeom>
                <a:avLst/>
                <a:gdLst>
                  <a:gd name="T0" fmla="*/ 37 w 226"/>
                  <a:gd name="T1" fmla="*/ 513 h 513"/>
                  <a:gd name="T2" fmla="*/ 226 w 226"/>
                  <a:gd name="T3" fmla="*/ 399 h 513"/>
                  <a:gd name="T4" fmla="*/ 226 w 226"/>
                  <a:gd name="T5" fmla="*/ 0 h 513"/>
                  <a:gd name="T6" fmla="*/ 0 w 226"/>
                  <a:gd name="T7" fmla="*/ 0 h 513"/>
                  <a:gd name="T8" fmla="*/ 37 w 226"/>
                  <a:gd name="T9" fmla="*/ 513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513">
                    <a:moveTo>
                      <a:pt x="37" y="513"/>
                    </a:moveTo>
                    <a:lnTo>
                      <a:pt x="226" y="399"/>
                    </a:lnTo>
                    <a:lnTo>
                      <a:pt x="226" y="0"/>
                    </a:lnTo>
                    <a:lnTo>
                      <a:pt x="0" y="0"/>
                    </a:lnTo>
                    <a:lnTo>
                      <a:pt x="37" y="51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Rectangle 29"/>
              <p:cNvSpPr>
                <a:spLocks noChangeArrowheads="1"/>
              </p:cNvSpPr>
              <p:nvPr/>
            </p:nvSpPr>
            <p:spPr bwMode="auto">
              <a:xfrm>
                <a:off x="5588" y="2339"/>
                <a:ext cx="37" cy="5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Rectangle 30"/>
              <p:cNvSpPr>
                <a:spLocks noChangeArrowheads="1"/>
              </p:cNvSpPr>
              <p:nvPr/>
            </p:nvSpPr>
            <p:spPr bwMode="auto">
              <a:xfrm>
                <a:off x="5947" y="2316"/>
                <a:ext cx="400" cy="29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Rectangle 31"/>
              <p:cNvSpPr>
                <a:spLocks noChangeArrowheads="1"/>
              </p:cNvSpPr>
              <p:nvPr/>
            </p:nvSpPr>
            <p:spPr bwMode="auto">
              <a:xfrm>
                <a:off x="5947" y="2316"/>
                <a:ext cx="64" cy="291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32"/>
              <p:cNvSpPr>
                <a:spLocks/>
              </p:cNvSpPr>
              <p:nvPr/>
            </p:nvSpPr>
            <p:spPr bwMode="auto">
              <a:xfrm>
                <a:off x="5947" y="2316"/>
                <a:ext cx="400" cy="68"/>
              </a:xfrm>
              <a:custGeom>
                <a:avLst/>
                <a:gdLst>
                  <a:gd name="T0" fmla="*/ 400 w 400"/>
                  <a:gd name="T1" fmla="*/ 0 h 68"/>
                  <a:gd name="T2" fmla="*/ 0 w 400"/>
                  <a:gd name="T3" fmla="*/ 68 h 68"/>
                  <a:gd name="T4" fmla="*/ 0 w 400"/>
                  <a:gd name="T5" fmla="*/ 0 h 68"/>
                  <a:gd name="T6" fmla="*/ 400 w 400"/>
                  <a:gd name="T7" fmla="*/ 0 h 68"/>
                  <a:gd name="T8" fmla="*/ 400 w 40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">
                    <a:moveTo>
                      <a:pt x="400" y="0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Rectangle 33"/>
              <p:cNvSpPr>
                <a:spLocks noChangeArrowheads="1"/>
              </p:cNvSpPr>
              <p:nvPr/>
            </p:nvSpPr>
            <p:spPr bwMode="auto">
              <a:xfrm>
                <a:off x="5901" y="2475"/>
                <a:ext cx="484" cy="1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34"/>
              <p:cNvSpPr>
                <a:spLocks/>
              </p:cNvSpPr>
              <p:nvPr/>
            </p:nvSpPr>
            <p:spPr bwMode="auto">
              <a:xfrm>
                <a:off x="6090" y="2629"/>
                <a:ext cx="250" cy="162"/>
              </a:xfrm>
              <a:custGeom>
                <a:avLst/>
                <a:gdLst>
                  <a:gd name="T0" fmla="*/ 204 w 250"/>
                  <a:gd name="T1" fmla="*/ 162 h 162"/>
                  <a:gd name="T2" fmla="*/ 46 w 250"/>
                  <a:gd name="T3" fmla="*/ 162 h 162"/>
                  <a:gd name="T4" fmla="*/ 0 w 250"/>
                  <a:gd name="T5" fmla="*/ 0 h 162"/>
                  <a:gd name="T6" fmla="*/ 250 w 250"/>
                  <a:gd name="T7" fmla="*/ 0 h 162"/>
                  <a:gd name="T8" fmla="*/ 204 w 250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62">
                    <a:moveTo>
                      <a:pt x="204" y="162"/>
                    </a:moveTo>
                    <a:lnTo>
                      <a:pt x="46" y="162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04" y="162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35"/>
              <p:cNvSpPr>
                <a:spLocks/>
              </p:cNvSpPr>
              <p:nvPr/>
            </p:nvSpPr>
            <p:spPr bwMode="auto">
              <a:xfrm>
                <a:off x="5837" y="2663"/>
                <a:ext cx="253" cy="385"/>
              </a:xfrm>
              <a:custGeom>
                <a:avLst/>
                <a:gdLst>
                  <a:gd name="T0" fmla="*/ 163 w 253"/>
                  <a:gd name="T1" fmla="*/ 385 h 385"/>
                  <a:gd name="T2" fmla="*/ 0 w 253"/>
                  <a:gd name="T3" fmla="*/ 385 h 385"/>
                  <a:gd name="T4" fmla="*/ 91 w 253"/>
                  <a:gd name="T5" fmla="*/ 0 h 385"/>
                  <a:gd name="T6" fmla="*/ 253 w 253"/>
                  <a:gd name="T7" fmla="*/ 0 h 385"/>
                  <a:gd name="T8" fmla="*/ 163 w 253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5">
                    <a:moveTo>
                      <a:pt x="163" y="385"/>
                    </a:moveTo>
                    <a:lnTo>
                      <a:pt x="0" y="385"/>
                    </a:lnTo>
                    <a:lnTo>
                      <a:pt x="91" y="0"/>
                    </a:lnTo>
                    <a:lnTo>
                      <a:pt x="253" y="0"/>
                    </a:lnTo>
                    <a:lnTo>
                      <a:pt x="163" y="385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36"/>
              <p:cNvSpPr>
                <a:spLocks/>
              </p:cNvSpPr>
              <p:nvPr/>
            </p:nvSpPr>
            <p:spPr bwMode="auto">
              <a:xfrm>
                <a:off x="5837" y="2663"/>
                <a:ext cx="151" cy="385"/>
              </a:xfrm>
              <a:custGeom>
                <a:avLst/>
                <a:gdLst>
                  <a:gd name="T0" fmla="*/ 64 w 151"/>
                  <a:gd name="T1" fmla="*/ 385 h 385"/>
                  <a:gd name="T2" fmla="*/ 0 w 151"/>
                  <a:gd name="T3" fmla="*/ 385 h 385"/>
                  <a:gd name="T4" fmla="*/ 91 w 151"/>
                  <a:gd name="T5" fmla="*/ 0 h 385"/>
                  <a:gd name="T6" fmla="*/ 151 w 151"/>
                  <a:gd name="T7" fmla="*/ 0 h 385"/>
                  <a:gd name="T8" fmla="*/ 64 w 151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385">
                    <a:moveTo>
                      <a:pt x="64" y="385"/>
                    </a:moveTo>
                    <a:lnTo>
                      <a:pt x="0" y="385"/>
                    </a:lnTo>
                    <a:lnTo>
                      <a:pt x="91" y="0"/>
                    </a:lnTo>
                    <a:lnTo>
                      <a:pt x="151" y="0"/>
                    </a:lnTo>
                    <a:lnTo>
                      <a:pt x="64" y="38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37"/>
              <p:cNvSpPr>
                <a:spLocks/>
              </p:cNvSpPr>
              <p:nvPr/>
            </p:nvSpPr>
            <p:spPr bwMode="auto">
              <a:xfrm>
                <a:off x="5705" y="3048"/>
                <a:ext cx="366" cy="546"/>
              </a:xfrm>
              <a:custGeom>
                <a:avLst/>
                <a:gdLst>
                  <a:gd name="T0" fmla="*/ 234 w 366"/>
                  <a:gd name="T1" fmla="*/ 546 h 546"/>
                  <a:gd name="T2" fmla="*/ 0 w 366"/>
                  <a:gd name="T3" fmla="*/ 546 h 546"/>
                  <a:gd name="T4" fmla="*/ 132 w 366"/>
                  <a:gd name="T5" fmla="*/ 0 h 546"/>
                  <a:gd name="T6" fmla="*/ 366 w 366"/>
                  <a:gd name="T7" fmla="*/ 0 h 546"/>
                  <a:gd name="T8" fmla="*/ 234 w 366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546">
                    <a:moveTo>
                      <a:pt x="234" y="546"/>
                    </a:moveTo>
                    <a:lnTo>
                      <a:pt x="0" y="546"/>
                    </a:lnTo>
                    <a:lnTo>
                      <a:pt x="132" y="0"/>
                    </a:lnTo>
                    <a:lnTo>
                      <a:pt x="366" y="0"/>
                    </a:lnTo>
                    <a:lnTo>
                      <a:pt x="234" y="54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38"/>
              <p:cNvSpPr>
                <a:spLocks/>
              </p:cNvSpPr>
              <p:nvPr/>
            </p:nvSpPr>
            <p:spPr bwMode="auto">
              <a:xfrm>
                <a:off x="5663" y="3048"/>
                <a:ext cx="174" cy="546"/>
              </a:xfrm>
              <a:custGeom>
                <a:avLst/>
                <a:gdLst>
                  <a:gd name="T0" fmla="*/ 0 w 174"/>
                  <a:gd name="T1" fmla="*/ 546 h 546"/>
                  <a:gd name="T2" fmla="*/ 42 w 174"/>
                  <a:gd name="T3" fmla="*/ 546 h 546"/>
                  <a:gd name="T4" fmla="*/ 174 w 174"/>
                  <a:gd name="T5" fmla="*/ 0 h 546"/>
                  <a:gd name="T6" fmla="*/ 136 w 174"/>
                  <a:gd name="T7" fmla="*/ 0 h 546"/>
                  <a:gd name="T8" fmla="*/ 0 w 174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546">
                    <a:moveTo>
                      <a:pt x="0" y="546"/>
                    </a:moveTo>
                    <a:lnTo>
                      <a:pt x="42" y="546"/>
                    </a:lnTo>
                    <a:lnTo>
                      <a:pt x="174" y="0"/>
                    </a:lnTo>
                    <a:lnTo>
                      <a:pt x="136" y="0"/>
                    </a:lnTo>
                    <a:lnTo>
                      <a:pt x="0" y="54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39"/>
              <p:cNvSpPr>
                <a:spLocks/>
              </p:cNvSpPr>
              <p:nvPr/>
            </p:nvSpPr>
            <p:spPr bwMode="auto">
              <a:xfrm>
                <a:off x="6291" y="3048"/>
                <a:ext cx="366" cy="546"/>
              </a:xfrm>
              <a:custGeom>
                <a:avLst/>
                <a:gdLst>
                  <a:gd name="T0" fmla="*/ 366 w 366"/>
                  <a:gd name="T1" fmla="*/ 546 h 546"/>
                  <a:gd name="T2" fmla="*/ 132 w 366"/>
                  <a:gd name="T3" fmla="*/ 546 h 546"/>
                  <a:gd name="T4" fmla="*/ 0 w 366"/>
                  <a:gd name="T5" fmla="*/ 0 h 546"/>
                  <a:gd name="T6" fmla="*/ 234 w 366"/>
                  <a:gd name="T7" fmla="*/ 0 h 546"/>
                  <a:gd name="T8" fmla="*/ 366 w 366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546">
                    <a:moveTo>
                      <a:pt x="366" y="546"/>
                    </a:moveTo>
                    <a:lnTo>
                      <a:pt x="132" y="546"/>
                    </a:lnTo>
                    <a:lnTo>
                      <a:pt x="0" y="0"/>
                    </a:lnTo>
                    <a:lnTo>
                      <a:pt x="234" y="0"/>
                    </a:lnTo>
                    <a:lnTo>
                      <a:pt x="366" y="54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40"/>
              <p:cNvSpPr>
                <a:spLocks/>
              </p:cNvSpPr>
              <p:nvPr/>
            </p:nvSpPr>
            <p:spPr bwMode="auto">
              <a:xfrm>
                <a:off x="6415" y="2339"/>
                <a:ext cx="23" cy="403"/>
              </a:xfrm>
              <a:custGeom>
                <a:avLst/>
                <a:gdLst>
                  <a:gd name="T0" fmla="*/ 0 w 23"/>
                  <a:gd name="T1" fmla="*/ 366 h 403"/>
                  <a:gd name="T2" fmla="*/ 23 w 23"/>
                  <a:gd name="T3" fmla="*/ 403 h 403"/>
                  <a:gd name="T4" fmla="*/ 23 w 23"/>
                  <a:gd name="T5" fmla="*/ 0 h 403"/>
                  <a:gd name="T6" fmla="*/ 0 w 23"/>
                  <a:gd name="T7" fmla="*/ 0 h 403"/>
                  <a:gd name="T8" fmla="*/ 0 w 23"/>
                  <a:gd name="T9" fmla="*/ 366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03">
                    <a:moveTo>
                      <a:pt x="0" y="366"/>
                    </a:moveTo>
                    <a:lnTo>
                      <a:pt x="23" y="403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41"/>
              <p:cNvSpPr>
                <a:spLocks/>
              </p:cNvSpPr>
              <p:nvPr/>
            </p:nvSpPr>
            <p:spPr bwMode="auto">
              <a:xfrm>
                <a:off x="5848" y="2068"/>
                <a:ext cx="779" cy="248"/>
              </a:xfrm>
              <a:custGeom>
                <a:avLst/>
                <a:gdLst>
                  <a:gd name="T0" fmla="*/ 163 w 779"/>
                  <a:gd name="T1" fmla="*/ 0 h 248"/>
                  <a:gd name="T2" fmla="*/ 779 w 779"/>
                  <a:gd name="T3" fmla="*/ 0 h 248"/>
                  <a:gd name="T4" fmla="*/ 662 w 779"/>
                  <a:gd name="T5" fmla="*/ 248 h 248"/>
                  <a:gd name="T6" fmla="*/ 0 w 779"/>
                  <a:gd name="T7" fmla="*/ 248 h 248"/>
                  <a:gd name="T8" fmla="*/ 163 w 779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" h="248">
                    <a:moveTo>
                      <a:pt x="163" y="0"/>
                    </a:moveTo>
                    <a:lnTo>
                      <a:pt x="779" y="0"/>
                    </a:lnTo>
                    <a:lnTo>
                      <a:pt x="662" y="248"/>
                    </a:lnTo>
                    <a:lnTo>
                      <a:pt x="0" y="248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Rectangle 43"/>
              <p:cNvSpPr>
                <a:spLocks noChangeArrowheads="1"/>
              </p:cNvSpPr>
              <p:nvPr/>
            </p:nvSpPr>
            <p:spPr bwMode="auto">
              <a:xfrm>
                <a:off x="5901" y="2475"/>
                <a:ext cx="110" cy="1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44"/>
              <p:cNvSpPr>
                <a:spLocks/>
              </p:cNvSpPr>
              <p:nvPr/>
            </p:nvSpPr>
            <p:spPr bwMode="auto">
              <a:xfrm>
                <a:off x="6472" y="3496"/>
                <a:ext cx="166" cy="98"/>
              </a:xfrm>
              <a:custGeom>
                <a:avLst/>
                <a:gdLst>
                  <a:gd name="T0" fmla="*/ 0 w 166"/>
                  <a:gd name="T1" fmla="*/ 98 h 98"/>
                  <a:gd name="T2" fmla="*/ 0 w 166"/>
                  <a:gd name="T3" fmla="*/ 0 h 98"/>
                  <a:gd name="T4" fmla="*/ 166 w 166"/>
                  <a:gd name="T5" fmla="*/ 98 h 98"/>
                  <a:gd name="T6" fmla="*/ 0 w 166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98">
                    <a:moveTo>
                      <a:pt x="0" y="98"/>
                    </a:moveTo>
                    <a:lnTo>
                      <a:pt x="0" y="0"/>
                    </a:lnTo>
                    <a:lnTo>
                      <a:pt x="166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45"/>
              <p:cNvSpPr>
                <a:spLocks/>
              </p:cNvSpPr>
              <p:nvPr/>
            </p:nvSpPr>
            <p:spPr bwMode="auto">
              <a:xfrm>
                <a:off x="6472" y="3492"/>
                <a:ext cx="325" cy="102"/>
              </a:xfrm>
              <a:custGeom>
                <a:avLst/>
                <a:gdLst>
                  <a:gd name="T0" fmla="*/ 159 w 325"/>
                  <a:gd name="T1" fmla="*/ 0 h 102"/>
                  <a:gd name="T2" fmla="*/ 325 w 325"/>
                  <a:gd name="T3" fmla="*/ 102 h 102"/>
                  <a:gd name="T4" fmla="*/ 166 w 325"/>
                  <a:gd name="T5" fmla="*/ 102 h 102"/>
                  <a:gd name="T6" fmla="*/ 0 w 325"/>
                  <a:gd name="T7" fmla="*/ 4 h 102"/>
                  <a:gd name="T8" fmla="*/ 159 w 32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102">
                    <a:moveTo>
                      <a:pt x="159" y="0"/>
                    </a:moveTo>
                    <a:lnTo>
                      <a:pt x="325" y="102"/>
                    </a:lnTo>
                    <a:lnTo>
                      <a:pt x="166" y="102"/>
                    </a:lnTo>
                    <a:lnTo>
                      <a:pt x="0" y="4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46"/>
              <p:cNvSpPr>
                <a:spLocks/>
              </p:cNvSpPr>
              <p:nvPr/>
            </p:nvSpPr>
            <p:spPr bwMode="auto">
              <a:xfrm>
                <a:off x="5777" y="3492"/>
                <a:ext cx="325" cy="102"/>
              </a:xfrm>
              <a:custGeom>
                <a:avLst/>
                <a:gdLst>
                  <a:gd name="T0" fmla="*/ 158 w 325"/>
                  <a:gd name="T1" fmla="*/ 0 h 102"/>
                  <a:gd name="T2" fmla="*/ 325 w 325"/>
                  <a:gd name="T3" fmla="*/ 102 h 102"/>
                  <a:gd name="T4" fmla="*/ 162 w 325"/>
                  <a:gd name="T5" fmla="*/ 102 h 102"/>
                  <a:gd name="T6" fmla="*/ 0 w 325"/>
                  <a:gd name="T7" fmla="*/ 4 h 102"/>
                  <a:gd name="T8" fmla="*/ 158 w 32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102">
                    <a:moveTo>
                      <a:pt x="158" y="0"/>
                    </a:moveTo>
                    <a:lnTo>
                      <a:pt x="325" y="102"/>
                    </a:lnTo>
                    <a:lnTo>
                      <a:pt x="162" y="102"/>
                    </a:lnTo>
                    <a:lnTo>
                      <a:pt x="0" y="4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47"/>
              <p:cNvSpPr>
                <a:spLocks/>
              </p:cNvSpPr>
              <p:nvPr/>
            </p:nvSpPr>
            <p:spPr bwMode="auto">
              <a:xfrm>
                <a:off x="5777" y="3496"/>
                <a:ext cx="166" cy="98"/>
              </a:xfrm>
              <a:custGeom>
                <a:avLst/>
                <a:gdLst>
                  <a:gd name="T0" fmla="*/ 0 w 166"/>
                  <a:gd name="T1" fmla="*/ 98 h 98"/>
                  <a:gd name="T2" fmla="*/ 0 w 166"/>
                  <a:gd name="T3" fmla="*/ 0 h 98"/>
                  <a:gd name="T4" fmla="*/ 166 w 166"/>
                  <a:gd name="T5" fmla="*/ 98 h 98"/>
                  <a:gd name="T6" fmla="*/ 0 w 166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98">
                    <a:moveTo>
                      <a:pt x="0" y="98"/>
                    </a:moveTo>
                    <a:lnTo>
                      <a:pt x="0" y="0"/>
                    </a:lnTo>
                    <a:lnTo>
                      <a:pt x="166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7" name="Rectangle 326"/>
            <p:cNvSpPr/>
            <p:nvPr/>
          </p:nvSpPr>
          <p:spPr bwMode="auto">
            <a:xfrm>
              <a:off x="8797679" y="1219633"/>
              <a:ext cx="2382291" cy="3810000"/>
            </a:xfrm>
            <a:prstGeom prst="rect">
              <a:avLst/>
            </a:prstGeom>
            <a:solidFill>
              <a:srgbClr val="67217A">
                <a:alpha val="63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08045" y="754062"/>
            <a:ext cx="3971926" cy="4275571"/>
            <a:chOff x="7208045" y="754062"/>
            <a:chExt cx="3971926" cy="4275571"/>
          </a:xfrm>
        </p:grpSpPr>
        <p:grpSp>
          <p:nvGrpSpPr>
            <p:cNvPr id="286" name="Group 4"/>
            <p:cNvGrpSpPr>
              <a:grpSpLocks noChangeAspect="1"/>
            </p:cNvGrpSpPr>
            <p:nvPr/>
          </p:nvGrpSpPr>
          <p:grpSpPr bwMode="auto">
            <a:xfrm>
              <a:off x="8872309" y="1283133"/>
              <a:ext cx="2286000" cy="3740150"/>
              <a:chOff x="5357" y="1238"/>
              <a:chExt cx="1440" cy="2356"/>
            </a:xfrm>
          </p:grpSpPr>
          <p:sp>
            <p:nvSpPr>
              <p:cNvPr id="28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357" y="1242"/>
                <a:ext cx="1440" cy="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5"/>
              <p:cNvSpPr>
                <a:spLocks/>
              </p:cNvSpPr>
              <p:nvPr/>
            </p:nvSpPr>
            <p:spPr bwMode="auto">
              <a:xfrm>
                <a:off x="6385" y="2697"/>
                <a:ext cx="231" cy="230"/>
              </a:xfrm>
              <a:custGeom>
                <a:avLst/>
                <a:gdLst>
                  <a:gd name="T0" fmla="*/ 61 w 61"/>
                  <a:gd name="T1" fmla="*/ 46 h 61"/>
                  <a:gd name="T2" fmla="*/ 46 w 61"/>
                  <a:gd name="T3" fmla="*/ 61 h 61"/>
                  <a:gd name="T4" fmla="*/ 16 w 61"/>
                  <a:gd name="T5" fmla="*/ 61 h 61"/>
                  <a:gd name="T6" fmla="*/ 0 w 61"/>
                  <a:gd name="T7" fmla="*/ 46 h 61"/>
                  <a:gd name="T8" fmla="*/ 0 w 61"/>
                  <a:gd name="T9" fmla="*/ 16 h 61"/>
                  <a:gd name="T10" fmla="*/ 16 w 61"/>
                  <a:gd name="T11" fmla="*/ 0 h 61"/>
                  <a:gd name="T12" fmla="*/ 46 w 61"/>
                  <a:gd name="T13" fmla="*/ 0 h 61"/>
                  <a:gd name="T14" fmla="*/ 61 w 61"/>
                  <a:gd name="T15" fmla="*/ 16 h 61"/>
                  <a:gd name="T16" fmla="*/ 61 w 61"/>
                  <a:gd name="T17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1">
                    <a:moveTo>
                      <a:pt x="61" y="46"/>
                    </a:moveTo>
                    <a:cubicBezTo>
                      <a:pt x="61" y="54"/>
                      <a:pt x="54" y="61"/>
                      <a:pt x="4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7" y="61"/>
                      <a:pt x="0" y="54"/>
                      <a:pt x="0" y="4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1" y="7"/>
                      <a:pt x="61" y="16"/>
                    </a:cubicBez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Rectangle 6"/>
              <p:cNvSpPr>
                <a:spLocks noChangeArrowheads="1"/>
              </p:cNvSpPr>
              <p:nvPr/>
            </p:nvSpPr>
            <p:spPr bwMode="auto">
              <a:xfrm>
                <a:off x="6434" y="2245"/>
                <a:ext cx="68" cy="10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7"/>
              <p:cNvSpPr>
                <a:spLocks/>
              </p:cNvSpPr>
              <p:nvPr/>
            </p:nvSpPr>
            <p:spPr bwMode="auto">
              <a:xfrm>
                <a:off x="6238" y="3048"/>
                <a:ext cx="208" cy="546"/>
              </a:xfrm>
              <a:custGeom>
                <a:avLst/>
                <a:gdLst>
                  <a:gd name="T0" fmla="*/ 136 w 208"/>
                  <a:gd name="T1" fmla="*/ 546 h 546"/>
                  <a:gd name="T2" fmla="*/ 208 w 208"/>
                  <a:gd name="T3" fmla="*/ 546 h 546"/>
                  <a:gd name="T4" fmla="*/ 72 w 208"/>
                  <a:gd name="T5" fmla="*/ 0 h 546"/>
                  <a:gd name="T6" fmla="*/ 0 w 208"/>
                  <a:gd name="T7" fmla="*/ 0 h 546"/>
                  <a:gd name="T8" fmla="*/ 136 w 208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546">
                    <a:moveTo>
                      <a:pt x="136" y="546"/>
                    </a:moveTo>
                    <a:lnTo>
                      <a:pt x="208" y="546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136" y="54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8"/>
              <p:cNvSpPr>
                <a:spLocks noChangeArrowheads="1"/>
              </p:cNvSpPr>
              <p:nvPr/>
            </p:nvSpPr>
            <p:spPr bwMode="auto">
              <a:xfrm>
                <a:off x="6034" y="2663"/>
                <a:ext cx="102" cy="12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9"/>
              <p:cNvSpPr>
                <a:spLocks/>
              </p:cNvSpPr>
              <p:nvPr/>
            </p:nvSpPr>
            <p:spPr bwMode="auto">
              <a:xfrm>
                <a:off x="6204" y="2663"/>
                <a:ext cx="249" cy="385"/>
              </a:xfrm>
              <a:custGeom>
                <a:avLst/>
                <a:gdLst>
                  <a:gd name="T0" fmla="*/ 249 w 249"/>
                  <a:gd name="T1" fmla="*/ 385 h 385"/>
                  <a:gd name="T2" fmla="*/ 87 w 249"/>
                  <a:gd name="T3" fmla="*/ 385 h 385"/>
                  <a:gd name="T4" fmla="*/ 0 w 249"/>
                  <a:gd name="T5" fmla="*/ 0 h 385"/>
                  <a:gd name="T6" fmla="*/ 159 w 249"/>
                  <a:gd name="T7" fmla="*/ 0 h 385"/>
                  <a:gd name="T8" fmla="*/ 249 w 249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" h="385">
                    <a:moveTo>
                      <a:pt x="249" y="385"/>
                    </a:moveTo>
                    <a:lnTo>
                      <a:pt x="87" y="385"/>
                    </a:lnTo>
                    <a:lnTo>
                      <a:pt x="0" y="0"/>
                    </a:lnTo>
                    <a:lnTo>
                      <a:pt x="159" y="0"/>
                    </a:lnTo>
                    <a:lnTo>
                      <a:pt x="249" y="385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0"/>
              <p:cNvSpPr>
                <a:spLocks/>
              </p:cNvSpPr>
              <p:nvPr/>
            </p:nvSpPr>
            <p:spPr bwMode="auto">
              <a:xfrm>
                <a:off x="6204" y="2663"/>
                <a:ext cx="147" cy="385"/>
              </a:xfrm>
              <a:custGeom>
                <a:avLst/>
                <a:gdLst>
                  <a:gd name="T0" fmla="*/ 147 w 147"/>
                  <a:gd name="T1" fmla="*/ 385 h 385"/>
                  <a:gd name="T2" fmla="*/ 87 w 147"/>
                  <a:gd name="T3" fmla="*/ 385 h 385"/>
                  <a:gd name="T4" fmla="*/ 0 w 147"/>
                  <a:gd name="T5" fmla="*/ 0 h 385"/>
                  <a:gd name="T6" fmla="*/ 56 w 147"/>
                  <a:gd name="T7" fmla="*/ 0 h 385"/>
                  <a:gd name="T8" fmla="*/ 147 w 147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385">
                    <a:moveTo>
                      <a:pt x="147" y="385"/>
                    </a:moveTo>
                    <a:lnTo>
                      <a:pt x="87" y="385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147" y="38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Rectangle 11"/>
              <p:cNvSpPr>
                <a:spLocks noChangeArrowheads="1"/>
              </p:cNvSpPr>
              <p:nvPr/>
            </p:nvSpPr>
            <p:spPr bwMode="auto">
              <a:xfrm>
                <a:off x="6461" y="2113"/>
                <a:ext cx="128" cy="226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2"/>
              <p:cNvSpPr>
                <a:spLocks/>
              </p:cNvSpPr>
              <p:nvPr/>
            </p:nvSpPr>
            <p:spPr bwMode="auto">
              <a:xfrm>
                <a:off x="6438" y="2339"/>
                <a:ext cx="193" cy="513"/>
              </a:xfrm>
              <a:custGeom>
                <a:avLst/>
                <a:gdLst>
                  <a:gd name="T0" fmla="*/ 193 w 193"/>
                  <a:gd name="T1" fmla="*/ 513 h 513"/>
                  <a:gd name="T2" fmla="*/ 0 w 193"/>
                  <a:gd name="T3" fmla="*/ 399 h 513"/>
                  <a:gd name="T4" fmla="*/ 0 w 193"/>
                  <a:gd name="T5" fmla="*/ 0 h 513"/>
                  <a:gd name="T6" fmla="*/ 193 w 193"/>
                  <a:gd name="T7" fmla="*/ 0 h 513"/>
                  <a:gd name="T8" fmla="*/ 193 w 193"/>
                  <a:gd name="T9" fmla="*/ 513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513">
                    <a:moveTo>
                      <a:pt x="193" y="513"/>
                    </a:moveTo>
                    <a:lnTo>
                      <a:pt x="0" y="399"/>
                    </a:lnTo>
                    <a:lnTo>
                      <a:pt x="0" y="0"/>
                    </a:lnTo>
                    <a:lnTo>
                      <a:pt x="193" y="0"/>
                    </a:lnTo>
                    <a:lnTo>
                      <a:pt x="193" y="51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3"/>
              <p:cNvSpPr>
                <a:spLocks/>
              </p:cNvSpPr>
              <p:nvPr/>
            </p:nvSpPr>
            <p:spPr bwMode="auto">
              <a:xfrm>
                <a:off x="5644" y="2697"/>
                <a:ext cx="235" cy="230"/>
              </a:xfrm>
              <a:custGeom>
                <a:avLst/>
                <a:gdLst>
                  <a:gd name="T0" fmla="*/ 62 w 62"/>
                  <a:gd name="T1" fmla="*/ 46 h 61"/>
                  <a:gd name="T2" fmla="*/ 46 w 62"/>
                  <a:gd name="T3" fmla="*/ 61 h 61"/>
                  <a:gd name="T4" fmla="*/ 16 w 62"/>
                  <a:gd name="T5" fmla="*/ 61 h 61"/>
                  <a:gd name="T6" fmla="*/ 0 w 62"/>
                  <a:gd name="T7" fmla="*/ 46 h 61"/>
                  <a:gd name="T8" fmla="*/ 0 w 62"/>
                  <a:gd name="T9" fmla="*/ 16 h 61"/>
                  <a:gd name="T10" fmla="*/ 16 w 62"/>
                  <a:gd name="T11" fmla="*/ 0 h 61"/>
                  <a:gd name="T12" fmla="*/ 46 w 62"/>
                  <a:gd name="T13" fmla="*/ 0 h 61"/>
                  <a:gd name="T14" fmla="*/ 62 w 62"/>
                  <a:gd name="T15" fmla="*/ 16 h 61"/>
                  <a:gd name="T16" fmla="*/ 62 w 62"/>
                  <a:gd name="T17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1">
                    <a:moveTo>
                      <a:pt x="62" y="46"/>
                    </a:moveTo>
                    <a:cubicBezTo>
                      <a:pt x="62" y="54"/>
                      <a:pt x="55" y="61"/>
                      <a:pt x="4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7" y="61"/>
                      <a:pt x="0" y="54"/>
                      <a:pt x="0" y="4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5" y="0"/>
                      <a:pt x="62" y="7"/>
                      <a:pt x="62" y="16"/>
                    </a:cubicBezTo>
                    <a:lnTo>
                      <a:pt x="62" y="46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4"/>
              <p:cNvSpPr>
                <a:spLocks/>
              </p:cNvSpPr>
              <p:nvPr/>
            </p:nvSpPr>
            <p:spPr bwMode="auto">
              <a:xfrm>
                <a:off x="6449" y="1917"/>
                <a:ext cx="208" cy="200"/>
              </a:xfrm>
              <a:custGeom>
                <a:avLst/>
                <a:gdLst>
                  <a:gd name="T0" fmla="*/ 55 w 55"/>
                  <a:gd name="T1" fmla="*/ 38 h 53"/>
                  <a:gd name="T2" fmla="*/ 40 w 55"/>
                  <a:gd name="T3" fmla="*/ 53 h 53"/>
                  <a:gd name="T4" fmla="*/ 14 w 55"/>
                  <a:gd name="T5" fmla="*/ 53 h 53"/>
                  <a:gd name="T6" fmla="*/ 0 w 55"/>
                  <a:gd name="T7" fmla="*/ 38 h 53"/>
                  <a:gd name="T8" fmla="*/ 0 w 55"/>
                  <a:gd name="T9" fmla="*/ 15 h 53"/>
                  <a:gd name="T10" fmla="*/ 14 w 55"/>
                  <a:gd name="T11" fmla="*/ 0 h 53"/>
                  <a:gd name="T12" fmla="*/ 40 w 55"/>
                  <a:gd name="T13" fmla="*/ 0 h 53"/>
                  <a:gd name="T14" fmla="*/ 55 w 55"/>
                  <a:gd name="T15" fmla="*/ 15 h 53"/>
                  <a:gd name="T16" fmla="*/ 55 w 55"/>
                  <a:gd name="T17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3">
                    <a:moveTo>
                      <a:pt x="55" y="38"/>
                    </a:moveTo>
                    <a:cubicBezTo>
                      <a:pt x="55" y="46"/>
                      <a:pt x="48" y="53"/>
                      <a:pt x="40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6" y="53"/>
                      <a:pt x="0" y="46"/>
                      <a:pt x="0" y="3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5" y="7"/>
                      <a:pt x="55" y="15"/>
                    </a:cubicBezTo>
                    <a:lnTo>
                      <a:pt x="55" y="3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5"/>
              <p:cNvSpPr>
                <a:spLocks/>
              </p:cNvSpPr>
              <p:nvPr/>
            </p:nvSpPr>
            <p:spPr bwMode="auto">
              <a:xfrm>
                <a:off x="5588" y="1917"/>
                <a:ext cx="207" cy="200"/>
              </a:xfrm>
              <a:custGeom>
                <a:avLst/>
                <a:gdLst>
                  <a:gd name="T0" fmla="*/ 55 w 55"/>
                  <a:gd name="T1" fmla="*/ 38 h 53"/>
                  <a:gd name="T2" fmla="*/ 40 w 55"/>
                  <a:gd name="T3" fmla="*/ 53 h 53"/>
                  <a:gd name="T4" fmla="*/ 14 w 55"/>
                  <a:gd name="T5" fmla="*/ 53 h 53"/>
                  <a:gd name="T6" fmla="*/ 0 w 55"/>
                  <a:gd name="T7" fmla="*/ 38 h 53"/>
                  <a:gd name="T8" fmla="*/ 0 w 55"/>
                  <a:gd name="T9" fmla="*/ 15 h 53"/>
                  <a:gd name="T10" fmla="*/ 14 w 55"/>
                  <a:gd name="T11" fmla="*/ 0 h 53"/>
                  <a:gd name="T12" fmla="*/ 40 w 55"/>
                  <a:gd name="T13" fmla="*/ 0 h 53"/>
                  <a:gd name="T14" fmla="*/ 55 w 55"/>
                  <a:gd name="T15" fmla="*/ 15 h 53"/>
                  <a:gd name="T16" fmla="*/ 55 w 55"/>
                  <a:gd name="T17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3">
                    <a:moveTo>
                      <a:pt x="55" y="38"/>
                    </a:moveTo>
                    <a:cubicBezTo>
                      <a:pt x="55" y="46"/>
                      <a:pt x="48" y="53"/>
                      <a:pt x="40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6" y="53"/>
                      <a:pt x="0" y="46"/>
                      <a:pt x="0" y="3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8" y="0"/>
                      <a:pt x="55" y="7"/>
                      <a:pt x="55" y="15"/>
                    </a:cubicBezTo>
                    <a:lnTo>
                      <a:pt x="55" y="3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6"/>
              <p:cNvSpPr>
                <a:spLocks/>
              </p:cNvSpPr>
              <p:nvPr/>
            </p:nvSpPr>
            <p:spPr bwMode="auto">
              <a:xfrm>
                <a:off x="5361" y="1238"/>
                <a:ext cx="775" cy="909"/>
              </a:xfrm>
              <a:custGeom>
                <a:avLst/>
                <a:gdLst>
                  <a:gd name="T0" fmla="*/ 0 w 775"/>
                  <a:gd name="T1" fmla="*/ 0 h 909"/>
                  <a:gd name="T2" fmla="*/ 147 w 775"/>
                  <a:gd name="T3" fmla="*/ 0 h 909"/>
                  <a:gd name="T4" fmla="*/ 775 w 775"/>
                  <a:gd name="T5" fmla="*/ 686 h 909"/>
                  <a:gd name="T6" fmla="*/ 544 w 775"/>
                  <a:gd name="T7" fmla="*/ 909 h 909"/>
                  <a:gd name="T8" fmla="*/ 0 w 775"/>
                  <a:gd name="T9" fmla="*/ 0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5" h="909">
                    <a:moveTo>
                      <a:pt x="0" y="0"/>
                    </a:moveTo>
                    <a:lnTo>
                      <a:pt x="147" y="0"/>
                    </a:lnTo>
                    <a:lnTo>
                      <a:pt x="775" y="686"/>
                    </a:lnTo>
                    <a:lnTo>
                      <a:pt x="544" y="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7"/>
              <p:cNvSpPr>
                <a:spLocks/>
              </p:cNvSpPr>
              <p:nvPr/>
            </p:nvSpPr>
            <p:spPr bwMode="auto">
              <a:xfrm>
                <a:off x="5962" y="1238"/>
                <a:ext cx="775" cy="909"/>
              </a:xfrm>
              <a:custGeom>
                <a:avLst/>
                <a:gdLst>
                  <a:gd name="T0" fmla="*/ 775 w 775"/>
                  <a:gd name="T1" fmla="*/ 0 h 909"/>
                  <a:gd name="T2" fmla="*/ 627 w 775"/>
                  <a:gd name="T3" fmla="*/ 0 h 909"/>
                  <a:gd name="T4" fmla="*/ 0 w 775"/>
                  <a:gd name="T5" fmla="*/ 686 h 909"/>
                  <a:gd name="T6" fmla="*/ 234 w 775"/>
                  <a:gd name="T7" fmla="*/ 909 h 909"/>
                  <a:gd name="T8" fmla="*/ 775 w 775"/>
                  <a:gd name="T9" fmla="*/ 0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5" h="909">
                    <a:moveTo>
                      <a:pt x="775" y="0"/>
                    </a:moveTo>
                    <a:lnTo>
                      <a:pt x="627" y="0"/>
                    </a:lnTo>
                    <a:lnTo>
                      <a:pt x="0" y="686"/>
                    </a:lnTo>
                    <a:lnTo>
                      <a:pt x="234" y="909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20"/>
              <p:cNvSpPr>
                <a:spLocks/>
              </p:cNvSpPr>
              <p:nvPr/>
            </p:nvSpPr>
            <p:spPr bwMode="auto">
              <a:xfrm>
                <a:off x="5848" y="1860"/>
                <a:ext cx="779" cy="456"/>
              </a:xfrm>
              <a:custGeom>
                <a:avLst/>
                <a:gdLst>
                  <a:gd name="T0" fmla="*/ 662 w 779"/>
                  <a:gd name="T1" fmla="*/ 456 h 456"/>
                  <a:gd name="T2" fmla="*/ 0 w 779"/>
                  <a:gd name="T3" fmla="*/ 456 h 456"/>
                  <a:gd name="T4" fmla="*/ 61 w 779"/>
                  <a:gd name="T5" fmla="*/ 290 h 456"/>
                  <a:gd name="T6" fmla="*/ 0 w 779"/>
                  <a:gd name="T7" fmla="*/ 0 h 456"/>
                  <a:gd name="T8" fmla="*/ 662 w 779"/>
                  <a:gd name="T9" fmla="*/ 0 h 456"/>
                  <a:gd name="T10" fmla="*/ 779 w 779"/>
                  <a:gd name="T11" fmla="*/ 208 h 456"/>
                  <a:gd name="T12" fmla="*/ 662 w 779"/>
                  <a:gd name="T13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9" h="456">
                    <a:moveTo>
                      <a:pt x="662" y="456"/>
                    </a:moveTo>
                    <a:lnTo>
                      <a:pt x="0" y="456"/>
                    </a:lnTo>
                    <a:lnTo>
                      <a:pt x="61" y="290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779" y="208"/>
                    </a:lnTo>
                    <a:lnTo>
                      <a:pt x="662" y="45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21"/>
              <p:cNvSpPr>
                <a:spLocks/>
              </p:cNvSpPr>
              <p:nvPr/>
            </p:nvSpPr>
            <p:spPr bwMode="auto">
              <a:xfrm>
                <a:off x="5848" y="1860"/>
                <a:ext cx="163" cy="456"/>
              </a:xfrm>
              <a:custGeom>
                <a:avLst/>
                <a:gdLst>
                  <a:gd name="T0" fmla="*/ 0 w 163"/>
                  <a:gd name="T1" fmla="*/ 0 h 456"/>
                  <a:gd name="T2" fmla="*/ 163 w 163"/>
                  <a:gd name="T3" fmla="*/ 208 h 456"/>
                  <a:gd name="T4" fmla="*/ 0 w 163"/>
                  <a:gd name="T5" fmla="*/ 456 h 456"/>
                  <a:gd name="T6" fmla="*/ 0 w 163"/>
                  <a:gd name="T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456">
                    <a:moveTo>
                      <a:pt x="0" y="0"/>
                    </a:moveTo>
                    <a:lnTo>
                      <a:pt x="163" y="208"/>
                    </a:lnTo>
                    <a:lnTo>
                      <a:pt x="0" y="4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23"/>
              <p:cNvSpPr>
                <a:spLocks/>
              </p:cNvSpPr>
              <p:nvPr/>
            </p:nvSpPr>
            <p:spPr bwMode="auto">
              <a:xfrm>
                <a:off x="5678" y="1917"/>
                <a:ext cx="208" cy="200"/>
              </a:xfrm>
              <a:custGeom>
                <a:avLst/>
                <a:gdLst>
                  <a:gd name="T0" fmla="*/ 55 w 55"/>
                  <a:gd name="T1" fmla="*/ 38 h 53"/>
                  <a:gd name="T2" fmla="*/ 41 w 55"/>
                  <a:gd name="T3" fmla="*/ 53 h 53"/>
                  <a:gd name="T4" fmla="*/ 15 w 55"/>
                  <a:gd name="T5" fmla="*/ 53 h 53"/>
                  <a:gd name="T6" fmla="*/ 0 w 55"/>
                  <a:gd name="T7" fmla="*/ 38 h 53"/>
                  <a:gd name="T8" fmla="*/ 0 w 55"/>
                  <a:gd name="T9" fmla="*/ 15 h 53"/>
                  <a:gd name="T10" fmla="*/ 15 w 55"/>
                  <a:gd name="T11" fmla="*/ 0 h 53"/>
                  <a:gd name="T12" fmla="*/ 41 w 55"/>
                  <a:gd name="T13" fmla="*/ 0 h 53"/>
                  <a:gd name="T14" fmla="*/ 55 w 55"/>
                  <a:gd name="T15" fmla="*/ 15 h 53"/>
                  <a:gd name="T16" fmla="*/ 55 w 55"/>
                  <a:gd name="T17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53">
                    <a:moveTo>
                      <a:pt x="55" y="38"/>
                    </a:moveTo>
                    <a:cubicBezTo>
                      <a:pt x="55" y="46"/>
                      <a:pt x="49" y="53"/>
                      <a:pt x="41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7" y="53"/>
                      <a:pt x="0" y="46"/>
                      <a:pt x="0" y="3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9" y="0"/>
                      <a:pt x="55" y="7"/>
                      <a:pt x="55" y="15"/>
                    </a:cubicBezTo>
                    <a:lnTo>
                      <a:pt x="55" y="3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26"/>
              <p:cNvSpPr>
                <a:spLocks noChangeArrowheads="1"/>
              </p:cNvSpPr>
              <p:nvPr/>
            </p:nvSpPr>
            <p:spPr bwMode="auto">
              <a:xfrm>
                <a:off x="5663" y="2113"/>
                <a:ext cx="129" cy="226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Rectangle 27"/>
              <p:cNvSpPr>
                <a:spLocks noChangeArrowheads="1"/>
              </p:cNvSpPr>
              <p:nvPr/>
            </p:nvSpPr>
            <p:spPr bwMode="auto">
              <a:xfrm>
                <a:off x="5625" y="2113"/>
                <a:ext cx="38" cy="22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28"/>
              <p:cNvSpPr>
                <a:spLocks/>
              </p:cNvSpPr>
              <p:nvPr/>
            </p:nvSpPr>
            <p:spPr bwMode="auto">
              <a:xfrm>
                <a:off x="5588" y="2339"/>
                <a:ext cx="226" cy="513"/>
              </a:xfrm>
              <a:custGeom>
                <a:avLst/>
                <a:gdLst>
                  <a:gd name="T0" fmla="*/ 37 w 226"/>
                  <a:gd name="T1" fmla="*/ 513 h 513"/>
                  <a:gd name="T2" fmla="*/ 226 w 226"/>
                  <a:gd name="T3" fmla="*/ 399 h 513"/>
                  <a:gd name="T4" fmla="*/ 226 w 226"/>
                  <a:gd name="T5" fmla="*/ 0 h 513"/>
                  <a:gd name="T6" fmla="*/ 0 w 226"/>
                  <a:gd name="T7" fmla="*/ 0 h 513"/>
                  <a:gd name="T8" fmla="*/ 37 w 226"/>
                  <a:gd name="T9" fmla="*/ 513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513">
                    <a:moveTo>
                      <a:pt x="37" y="513"/>
                    </a:moveTo>
                    <a:lnTo>
                      <a:pt x="226" y="399"/>
                    </a:lnTo>
                    <a:lnTo>
                      <a:pt x="226" y="0"/>
                    </a:lnTo>
                    <a:lnTo>
                      <a:pt x="0" y="0"/>
                    </a:lnTo>
                    <a:lnTo>
                      <a:pt x="37" y="513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Rectangle 29"/>
              <p:cNvSpPr>
                <a:spLocks noChangeArrowheads="1"/>
              </p:cNvSpPr>
              <p:nvPr/>
            </p:nvSpPr>
            <p:spPr bwMode="auto">
              <a:xfrm>
                <a:off x="5588" y="2339"/>
                <a:ext cx="37" cy="5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Rectangle 30"/>
              <p:cNvSpPr>
                <a:spLocks noChangeArrowheads="1"/>
              </p:cNvSpPr>
              <p:nvPr/>
            </p:nvSpPr>
            <p:spPr bwMode="auto">
              <a:xfrm>
                <a:off x="5947" y="2316"/>
                <a:ext cx="400" cy="291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Rectangle 31"/>
              <p:cNvSpPr>
                <a:spLocks noChangeArrowheads="1"/>
              </p:cNvSpPr>
              <p:nvPr/>
            </p:nvSpPr>
            <p:spPr bwMode="auto">
              <a:xfrm>
                <a:off x="5947" y="2316"/>
                <a:ext cx="64" cy="291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32"/>
              <p:cNvSpPr>
                <a:spLocks/>
              </p:cNvSpPr>
              <p:nvPr/>
            </p:nvSpPr>
            <p:spPr bwMode="auto">
              <a:xfrm>
                <a:off x="5947" y="2316"/>
                <a:ext cx="400" cy="68"/>
              </a:xfrm>
              <a:custGeom>
                <a:avLst/>
                <a:gdLst>
                  <a:gd name="T0" fmla="*/ 400 w 400"/>
                  <a:gd name="T1" fmla="*/ 0 h 68"/>
                  <a:gd name="T2" fmla="*/ 0 w 400"/>
                  <a:gd name="T3" fmla="*/ 68 h 68"/>
                  <a:gd name="T4" fmla="*/ 0 w 400"/>
                  <a:gd name="T5" fmla="*/ 0 h 68"/>
                  <a:gd name="T6" fmla="*/ 400 w 400"/>
                  <a:gd name="T7" fmla="*/ 0 h 68"/>
                  <a:gd name="T8" fmla="*/ 400 w 40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68">
                    <a:moveTo>
                      <a:pt x="400" y="0"/>
                    </a:moveTo>
                    <a:lnTo>
                      <a:pt x="0" y="68"/>
                    </a:lnTo>
                    <a:lnTo>
                      <a:pt x="0" y="0"/>
                    </a:lnTo>
                    <a:lnTo>
                      <a:pt x="400" y="0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Rectangle 33"/>
              <p:cNvSpPr>
                <a:spLocks noChangeArrowheads="1"/>
              </p:cNvSpPr>
              <p:nvPr/>
            </p:nvSpPr>
            <p:spPr bwMode="auto">
              <a:xfrm>
                <a:off x="5901" y="2475"/>
                <a:ext cx="484" cy="1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34"/>
              <p:cNvSpPr>
                <a:spLocks/>
              </p:cNvSpPr>
              <p:nvPr/>
            </p:nvSpPr>
            <p:spPr bwMode="auto">
              <a:xfrm>
                <a:off x="6090" y="2629"/>
                <a:ext cx="250" cy="162"/>
              </a:xfrm>
              <a:custGeom>
                <a:avLst/>
                <a:gdLst>
                  <a:gd name="T0" fmla="*/ 204 w 250"/>
                  <a:gd name="T1" fmla="*/ 162 h 162"/>
                  <a:gd name="T2" fmla="*/ 46 w 250"/>
                  <a:gd name="T3" fmla="*/ 162 h 162"/>
                  <a:gd name="T4" fmla="*/ 0 w 250"/>
                  <a:gd name="T5" fmla="*/ 0 h 162"/>
                  <a:gd name="T6" fmla="*/ 250 w 250"/>
                  <a:gd name="T7" fmla="*/ 0 h 162"/>
                  <a:gd name="T8" fmla="*/ 204 w 250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162">
                    <a:moveTo>
                      <a:pt x="204" y="162"/>
                    </a:moveTo>
                    <a:lnTo>
                      <a:pt x="46" y="162"/>
                    </a:lnTo>
                    <a:lnTo>
                      <a:pt x="0" y="0"/>
                    </a:lnTo>
                    <a:lnTo>
                      <a:pt x="250" y="0"/>
                    </a:lnTo>
                    <a:lnTo>
                      <a:pt x="204" y="162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35"/>
              <p:cNvSpPr>
                <a:spLocks/>
              </p:cNvSpPr>
              <p:nvPr/>
            </p:nvSpPr>
            <p:spPr bwMode="auto">
              <a:xfrm>
                <a:off x="5837" y="2663"/>
                <a:ext cx="253" cy="385"/>
              </a:xfrm>
              <a:custGeom>
                <a:avLst/>
                <a:gdLst>
                  <a:gd name="T0" fmla="*/ 163 w 253"/>
                  <a:gd name="T1" fmla="*/ 385 h 385"/>
                  <a:gd name="T2" fmla="*/ 0 w 253"/>
                  <a:gd name="T3" fmla="*/ 385 h 385"/>
                  <a:gd name="T4" fmla="*/ 91 w 253"/>
                  <a:gd name="T5" fmla="*/ 0 h 385"/>
                  <a:gd name="T6" fmla="*/ 253 w 253"/>
                  <a:gd name="T7" fmla="*/ 0 h 385"/>
                  <a:gd name="T8" fmla="*/ 163 w 253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385">
                    <a:moveTo>
                      <a:pt x="163" y="385"/>
                    </a:moveTo>
                    <a:lnTo>
                      <a:pt x="0" y="385"/>
                    </a:lnTo>
                    <a:lnTo>
                      <a:pt x="91" y="0"/>
                    </a:lnTo>
                    <a:lnTo>
                      <a:pt x="253" y="0"/>
                    </a:lnTo>
                    <a:lnTo>
                      <a:pt x="163" y="385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36"/>
              <p:cNvSpPr>
                <a:spLocks/>
              </p:cNvSpPr>
              <p:nvPr/>
            </p:nvSpPr>
            <p:spPr bwMode="auto">
              <a:xfrm>
                <a:off x="5837" y="2663"/>
                <a:ext cx="151" cy="385"/>
              </a:xfrm>
              <a:custGeom>
                <a:avLst/>
                <a:gdLst>
                  <a:gd name="T0" fmla="*/ 64 w 151"/>
                  <a:gd name="T1" fmla="*/ 385 h 385"/>
                  <a:gd name="T2" fmla="*/ 0 w 151"/>
                  <a:gd name="T3" fmla="*/ 385 h 385"/>
                  <a:gd name="T4" fmla="*/ 91 w 151"/>
                  <a:gd name="T5" fmla="*/ 0 h 385"/>
                  <a:gd name="T6" fmla="*/ 151 w 151"/>
                  <a:gd name="T7" fmla="*/ 0 h 385"/>
                  <a:gd name="T8" fmla="*/ 64 w 151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385">
                    <a:moveTo>
                      <a:pt x="64" y="385"/>
                    </a:moveTo>
                    <a:lnTo>
                      <a:pt x="0" y="385"/>
                    </a:lnTo>
                    <a:lnTo>
                      <a:pt x="91" y="0"/>
                    </a:lnTo>
                    <a:lnTo>
                      <a:pt x="151" y="0"/>
                    </a:lnTo>
                    <a:lnTo>
                      <a:pt x="64" y="38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37"/>
              <p:cNvSpPr>
                <a:spLocks/>
              </p:cNvSpPr>
              <p:nvPr/>
            </p:nvSpPr>
            <p:spPr bwMode="auto">
              <a:xfrm>
                <a:off x="5705" y="3048"/>
                <a:ext cx="366" cy="546"/>
              </a:xfrm>
              <a:custGeom>
                <a:avLst/>
                <a:gdLst>
                  <a:gd name="T0" fmla="*/ 234 w 366"/>
                  <a:gd name="T1" fmla="*/ 546 h 546"/>
                  <a:gd name="T2" fmla="*/ 0 w 366"/>
                  <a:gd name="T3" fmla="*/ 546 h 546"/>
                  <a:gd name="T4" fmla="*/ 132 w 366"/>
                  <a:gd name="T5" fmla="*/ 0 h 546"/>
                  <a:gd name="T6" fmla="*/ 366 w 366"/>
                  <a:gd name="T7" fmla="*/ 0 h 546"/>
                  <a:gd name="T8" fmla="*/ 234 w 366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546">
                    <a:moveTo>
                      <a:pt x="234" y="546"/>
                    </a:moveTo>
                    <a:lnTo>
                      <a:pt x="0" y="546"/>
                    </a:lnTo>
                    <a:lnTo>
                      <a:pt x="132" y="0"/>
                    </a:lnTo>
                    <a:lnTo>
                      <a:pt x="366" y="0"/>
                    </a:lnTo>
                    <a:lnTo>
                      <a:pt x="234" y="54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38"/>
              <p:cNvSpPr>
                <a:spLocks/>
              </p:cNvSpPr>
              <p:nvPr/>
            </p:nvSpPr>
            <p:spPr bwMode="auto">
              <a:xfrm>
                <a:off x="5663" y="3048"/>
                <a:ext cx="174" cy="546"/>
              </a:xfrm>
              <a:custGeom>
                <a:avLst/>
                <a:gdLst>
                  <a:gd name="T0" fmla="*/ 0 w 174"/>
                  <a:gd name="T1" fmla="*/ 546 h 546"/>
                  <a:gd name="T2" fmla="*/ 42 w 174"/>
                  <a:gd name="T3" fmla="*/ 546 h 546"/>
                  <a:gd name="T4" fmla="*/ 174 w 174"/>
                  <a:gd name="T5" fmla="*/ 0 h 546"/>
                  <a:gd name="T6" fmla="*/ 136 w 174"/>
                  <a:gd name="T7" fmla="*/ 0 h 546"/>
                  <a:gd name="T8" fmla="*/ 0 w 174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546">
                    <a:moveTo>
                      <a:pt x="0" y="546"/>
                    </a:moveTo>
                    <a:lnTo>
                      <a:pt x="42" y="546"/>
                    </a:lnTo>
                    <a:lnTo>
                      <a:pt x="174" y="0"/>
                    </a:lnTo>
                    <a:lnTo>
                      <a:pt x="136" y="0"/>
                    </a:lnTo>
                    <a:lnTo>
                      <a:pt x="0" y="54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9"/>
              <p:cNvSpPr>
                <a:spLocks/>
              </p:cNvSpPr>
              <p:nvPr/>
            </p:nvSpPr>
            <p:spPr bwMode="auto">
              <a:xfrm>
                <a:off x="6291" y="3048"/>
                <a:ext cx="366" cy="546"/>
              </a:xfrm>
              <a:custGeom>
                <a:avLst/>
                <a:gdLst>
                  <a:gd name="T0" fmla="*/ 366 w 366"/>
                  <a:gd name="T1" fmla="*/ 546 h 546"/>
                  <a:gd name="T2" fmla="*/ 132 w 366"/>
                  <a:gd name="T3" fmla="*/ 546 h 546"/>
                  <a:gd name="T4" fmla="*/ 0 w 366"/>
                  <a:gd name="T5" fmla="*/ 0 h 546"/>
                  <a:gd name="T6" fmla="*/ 234 w 366"/>
                  <a:gd name="T7" fmla="*/ 0 h 546"/>
                  <a:gd name="T8" fmla="*/ 366 w 366"/>
                  <a:gd name="T9" fmla="*/ 54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546">
                    <a:moveTo>
                      <a:pt x="366" y="546"/>
                    </a:moveTo>
                    <a:lnTo>
                      <a:pt x="132" y="546"/>
                    </a:lnTo>
                    <a:lnTo>
                      <a:pt x="0" y="0"/>
                    </a:lnTo>
                    <a:lnTo>
                      <a:pt x="234" y="0"/>
                    </a:lnTo>
                    <a:lnTo>
                      <a:pt x="366" y="546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40"/>
              <p:cNvSpPr>
                <a:spLocks/>
              </p:cNvSpPr>
              <p:nvPr/>
            </p:nvSpPr>
            <p:spPr bwMode="auto">
              <a:xfrm>
                <a:off x="6415" y="2339"/>
                <a:ext cx="23" cy="403"/>
              </a:xfrm>
              <a:custGeom>
                <a:avLst/>
                <a:gdLst>
                  <a:gd name="T0" fmla="*/ 0 w 23"/>
                  <a:gd name="T1" fmla="*/ 366 h 403"/>
                  <a:gd name="T2" fmla="*/ 23 w 23"/>
                  <a:gd name="T3" fmla="*/ 403 h 403"/>
                  <a:gd name="T4" fmla="*/ 23 w 23"/>
                  <a:gd name="T5" fmla="*/ 0 h 403"/>
                  <a:gd name="T6" fmla="*/ 0 w 23"/>
                  <a:gd name="T7" fmla="*/ 0 h 403"/>
                  <a:gd name="T8" fmla="*/ 0 w 23"/>
                  <a:gd name="T9" fmla="*/ 366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03">
                    <a:moveTo>
                      <a:pt x="0" y="366"/>
                    </a:moveTo>
                    <a:lnTo>
                      <a:pt x="23" y="403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366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41"/>
              <p:cNvSpPr>
                <a:spLocks/>
              </p:cNvSpPr>
              <p:nvPr/>
            </p:nvSpPr>
            <p:spPr bwMode="auto">
              <a:xfrm>
                <a:off x="5848" y="2068"/>
                <a:ext cx="779" cy="248"/>
              </a:xfrm>
              <a:custGeom>
                <a:avLst/>
                <a:gdLst>
                  <a:gd name="T0" fmla="*/ 163 w 779"/>
                  <a:gd name="T1" fmla="*/ 0 h 248"/>
                  <a:gd name="T2" fmla="*/ 779 w 779"/>
                  <a:gd name="T3" fmla="*/ 0 h 248"/>
                  <a:gd name="T4" fmla="*/ 662 w 779"/>
                  <a:gd name="T5" fmla="*/ 248 h 248"/>
                  <a:gd name="T6" fmla="*/ 0 w 779"/>
                  <a:gd name="T7" fmla="*/ 248 h 248"/>
                  <a:gd name="T8" fmla="*/ 163 w 779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" h="248">
                    <a:moveTo>
                      <a:pt x="163" y="0"/>
                    </a:moveTo>
                    <a:lnTo>
                      <a:pt x="779" y="0"/>
                    </a:lnTo>
                    <a:lnTo>
                      <a:pt x="662" y="248"/>
                    </a:lnTo>
                    <a:lnTo>
                      <a:pt x="0" y="248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Rectangle 43"/>
              <p:cNvSpPr>
                <a:spLocks noChangeArrowheads="1"/>
              </p:cNvSpPr>
              <p:nvPr/>
            </p:nvSpPr>
            <p:spPr bwMode="auto">
              <a:xfrm>
                <a:off x="5901" y="2475"/>
                <a:ext cx="110" cy="18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44"/>
              <p:cNvSpPr>
                <a:spLocks/>
              </p:cNvSpPr>
              <p:nvPr/>
            </p:nvSpPr>
            <p:spPr bwMode="auto">
              <a:xfrm>
                <a:off x="6472" y="3496"/>
                <a:ext cx="166" cy="98"/>
              </a:xfrm>
              <a:custGeom>
                <a:avLst/>
                <a:gdLst>
                  <a:gd name="T0" fmla="*/ 0 w 166"/>
                  <a:gd name="T1" fmla="*/ 98 h 98"/>
                  <a:gd name="T2" fmla="*/ 0 w 166"/>
                  <a:gd name="T3" fmla="*/ 0 h 98"/>
                  <a:gd name="T4" fmla="*/ 166 w 166"/>
                  <a:gd name="T5" fmla="*/ 98 h 98"/>
                  <a:gd name="T6" fmla="*/ 0 w 166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98">
                    <a:moveTo>
                      <a:pt x="0" y="98"/>
                    </a:moveTo>
                    <a:lnTo>
                      <a:pt x="0" y="0"/>
                    </a:lnTo>
                    <a:lnTo>
                      <a:pt x="166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45"/>
              <p:cNvSpPr>
                <a:spLocks/>
              </p:cNvSpPr>
              <p:nvPr/>
            </p:nvSpPr>
            <p:spPr bwMode="auto">
              <a:xfrm>
                <a:off x="6472" y="3492"/>
                <a:ext cx="325" cy="102"/>
              </a:xfrm>
              <a:custGeom>
                <a:avLst/>
                <a:gdLst>
                  <a:gd name="T0" fmla="*/ 159 w 325"/>
                  <a:gd name="T1" fmla="*/ 0 h 102"/>
                  <a:gd name="T2" fmla="*/ 325 w 325"/>
                  <a:gd name="T3" fmla="*/ 102 h 102"/>
                  <a:gd name="T4" fmla="*/ 166 w 325"/>
                  <a:gd name="T5" fmla="*/ 102 h 102"/>
                  <a:gd name="T6" fmla="*/ 0 w 325"/>
                  <a:gd name="T7" fmla="*/ 4 h 102"/>
                  <a:gd name="T8" fmla="*/ 159 w 32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102">
                    <a:moveTo>
                      <a:pt x="159" y="0"/>
                    </a:moveTo>
                    <a:lnTo>
                      <a:pt x="325" y="102"/>
                    </a:lnTo>
                    <a:lnTo>
                      <a:pt x="166" y="102"/>
                    </a:lnTo>
                    <a:lnTo>
                      <a:pt x="0" y="4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46"/>
              <p:cNvSpPr>
                <a:spLocks/>
              </p:cNvSpPr>
              <p:nvPr/>
            </p:nvSpPr>
            <p:spPr bwMode="auto">
              <a:xfrm>
                <a:off x="5777" y="3492"/>
                <a:ext cx="325" cy="102"/>
              </a:xfrm>
              <a:custGeom>
                <a:avLst/>
                <a:gdLst>
                  <a:gd name="T0" fmla="*/ 158 w 325"/>
                  <a:gd name="T1" fmla="*/ 0 h 102"/>
                  <a:gd name="T2" fmla="*/ 325 w 325"/>
                  <a:gd name="T3" fmla="*/ 102 h 102"/>
                  <a:gd name="T4" fmla="*/ 162 w 325"/>
                  <a:gd name="T5" fmla="*/ 102 h 102"/>
                  <a:gd name="T6" fmla="*/ 0 w 325"/>
                  <a:gd name="T7" fmla="*/ 4 h 102"/>
                  <a:gd name="T8" fmla="*/ 158 w 32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102">
                    <a:moveTo>
                      <a:pt x="158" y="0"/>
                    </a:moveTo>
                    <a:lnTo>
                      <a:pt x="325" y="102"/>
                    </a:lnTo>
                    <a:lnTo>
                      <a:pt x="162" y="102"/>
                    </a:lnTo>
                    <a:lnTo>
                      <a:pt x="0" y="4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47"/>
              <p:cNvSpPr>
                <a:spLocks/>
              </p:cNvSpPr>
              <p:nvPr/>
            </p:nvSpPr>
            <p:spPr bwMode="auto">
              <a:xfrm>
                <a:off x="5777" y="3496"/>
                <a:ext cx="166" cy="98"/>
              </a:xfrm>
              <a:custGeom>
                <a:avLst/>
                <a:gdLst>
                  <a:gd name="T0" fmla="*/ 0 w 166"/>
                  <a:gd name="T1" fmla="*/ 98 h 98"/>
                  <a:gd name="T2" fmla="*/ 0 w 166"/>
                  <a:gd name="T3" fmla="*/ 0 h 98"/>
                  <a:gd name="T4" fmla="*/ 166 w 166"/>
                  <a:gd name="T5" fmla="*/ 98 h 98"/>
                  <a:gd name="T6" fmla="*/ 0 w 166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98">
                    <a:moveTo>
                      <a:pt x="0" y="98"/>
                    </a:moveTo>
                    <a:lnTo>
                      <a:pt x="0" y="0"/>
                    </a:lnTo>
                    <a:lnTo>
                      <a:pt x="166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>
              <a:off x="7208045" y="754062"/>
              <a:ext cx="3971926" cy="4275571"/>
            </a:xfrm>
            <a:prstGeom prst="rect">
              <a:avLst/>
            </a:prstGeom>
            <a:solidFill>
              <a:srgbClr val="67217A">
                <a:alpha val="63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Core Basics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23365" y="1620204"/>
            <a:ext cx="3886200" cy="3886200"/>
            <a:chOff x="3855244" y="373062"/>
            <a:chExt cx="6172200" cy="6172200"/>
          </a:xfrm>
        </p:grpSpPr>
        <p:pic>
          <p:nvPicPr>
            <p:cNvPr id="1028" name="Picture 4" descr="http://downtoearthlinux.com/wp-content/uploads/2014/02/sea-shell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644" y="1554162"/>
              <a:ext cx="5715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&quot;No&quot; Symbol 7"/>
            <p:cNvSpPr/>
            <p:nvPr/>
          </p:nvSpPr>
          <p:spPr bwMode="auto">
            <a:xfrm>
              <a:off x="3855244" y="373062"/>
              <a:ext cx="6172200" cy="6172200"/>
            </a:xfrm>
            <a:prstGeom prst="noSmoking">
              <a:avLst>
                <a:gd name="adj" fmla="val 11531"/>
              </a:avLst>
            </a:prstGeom>
            <a:solidFill>
              <a:srgbClr val="FF000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22" y="1604403"/>
            <a:ext cx="2286000" cy="3732609"/>
          </a:xfrm>
          <a:prstGeom prst="rect">
            <a:avLst/>
          </a:prstGeom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8072191" y="1600632"/>
            <a:ext cx="2286000" cy="3740150"/>
            <a:chOff x="5357" y="1238"/>
            <a:chExt cx="1440" cy="2356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357" y="1242"/>
              <a:ext cx="1440" cy="2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6385" y="2697"/>
              <a:ext cx="231" cy="230"/>
            </a:xfrm>
            <a:custGeom>
              <a:avLst/>
              <a:gdLst>
                <a:gd name="T0" fmla="*/ 61 w 61"/>
                <a:gd name="T1" fmla="*/ 46 h 61"/>
                <a:gd name="T2" fmla="*/ 46 w 61"/>
                <a:gd name="T3" fmla="*/ 61 h 61"/>
                <a:gd name="T4" fmla="*/ 16 w 61"/>
                <a:gd name="T5" fmla="*/ 61 h 61"/>
                <a:gd name="T6" fmla="*/ 0 w 61"/>
                <a:gd name="T7" fmla="*/ 46 h 61"/>
                <a:gd name="T8" fmla="*/ 0 w 61"/>
                <a:gd name="T9" fmla="*/ 16 h 61"/>
                <a:gd name="T10" fmla="*/ 16 w 61"/>
                <a:gd name="T11" fmla="*/ 0 h 61"/>
                <a:gd name="T12" fmla="*/ 46 w 61"/>
                <a:gd name="T13" fmla="*/ 0 h 61"/>
                <a:gd name="T14" fmla="*/ 61 w 61"/>
                <a:gd name="T15" fmla="*/ 16 h 61"/>
                <a:gd name="T16" fmla="*/ 61 w 61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1">
                  <a:moveTo>
                    <a:pt x="61" y="46"/>
                  </a:moveTo>
                  <a:cubicBezTo>
                    <a:pt x="61" y="54"/>
                    <a:pt x="54" y="61"/>
                    <a:pt x="4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7" y="61"/>
                    <a:pt x="0" y="54"/>
                    <a:pt x="0" y="4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4" y="0"/>
                    <a:pt x="61" y="7"/>
                    <a:pt x="61" y="16"/>
                  </a:cubicBezTo>
                  <a:lnTo>
                    <a:pt x="61" y="4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6434" y="2245"/>
              <a:ext cx="68" cy="10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6238" y="3048"/>
              <a:ext cx="208" cy="546"/>
            </a:xfrm>
            <a:custGeom>
              <a:avLst/>
              <a:gdLst>
                <a:gd name="T0" fmla="*/ 136 w 208"/>
                <a:gd name="T1" fmla="*/ 546 h 546"/>
                <a:gd name="T2" fmla="*/ 208 w 208"/>
                <a:gd name="T3" fmla="*/ 546 h 546"/>
                <a:gd name="T4" fmla="*/ 72 w 208"/>
                <a:gd name="T5" fmla="*/ 0 h 546"/>
                <a:gd name="T6" fmla="*/ 0 w 208"/>
                <a:gd name="T7" fmla="*/ 0 h 546"/>
                <a:gd name="T8" fmla="*/ 136 w 208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546">
                  <a:moveTo>
                    <a:pt x="136" y="546"/>
                  </a:moveTo>
                  <a:lnTo>
                    <a:pt x="208" y="546"/>
                  </a:lnTo>
                  <a:lnTo>
                    <a:pt x="72" y="0"/>
                  </a:lnTo>
                  <a:lnTo>
                    <a:pt x="0" y="0"/>
                  </a:lnTo>
                  <a:lnTo>
                    <a:pt x="136" y="54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6034" y="2663"/>
              <a:ext cx="102" cy="12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6204" y="2663"/>
              <a:ext cx="249" cy="385"/>
            </a:xfrm>
            <a:custGeom>
              <a:avLst/>
              <a:gdLst>
                <a:gd name="T0" fmla="*/ 249 w 249"/>
                <a:gd name="T1" fmla="*/ 385 h 385"/>
                <a:gd name="T2" fmla="*/ 87 w 249"/>
                <a:gd name="T3" fmla="*/ 385 h 385"/>
                <a:gd name="T4" fmla="*/ 0 w 249"/>
                <a:gd name="T5" fmla="*/ 0 h 385"/>
                <a:gd name="T6" fmla="*/ 159 w 249"/>
                <a:gd name="T7" fmla="*/ 0 h 385"/>
                <a:gd name="T8" fmla="*/ 249 w 249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385">
                  <a:moveTo>
                    <a:pt x="249" y="385"/>
                  </a:moveTo>
                  <a:lnTo>
                    <a:pt x="87" y="385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249" y="38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204" y="2663"/>
              <a:ext cx="147" cy="385"/>
            </a:xfrm>
            <a:custGeom>
              <a:avLst/>
              <a:gdLst>
                <a:gd name="T0" fmla="*/ 147 w 147"/>
                <a:gd name="T1" fmla="*/ 385 h 385"/>
                <a:gd name="T2" fmla="*/ 87 w 147"/>
                <a:gd name="T3" fmla="*/ 385 h 385"/>
                <a:gd name="T4" fmla="*/ 0 w 147"/>
                <a:gd name="T5" fmla="*/ 0 h 385"/>
                <a:gd name="T6" fmla="*/ 56 w 147"/>
                <a:gd name="T7" fmla="*/ 0 h 385"/>
                <a:gd name="T8" fmla="*/ 147 w 147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85">
                  <a:moveTo>
                    <a:pt x="147" y="385"/>
                  </a:moveTo>
                  <a:lnTo>
                    <a:pt x="87" y="385"/>
                  </a:lnTo>
                  <a:lnTo>
                    <a:pt x="0" y="0"/>
                  </a:lnTo>
                  <a:lnTo>
                    <a:pt x="56" y="0"/>
                  </a:lnTo>
                  <a:lnTo>
                    <a:pt x="147" y="38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6461" y="2113"/>
              <a:ext cx="128" cy="226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438" y="2339"/>
              <a:ext cx="193" cy="513"/>
            </a:xfrm>
            <a:custGeom>
              <a:avLst/>
              <a:gdLst>
                <a:gd name="T0" fmla="*/ 193 w 193"/>
                <a:gd name="T1" fmla="*/ 513 h 513"/>
                <a:gd name="T2" fmla="*/ 0 w 193"/>
                <a:gd name="T3" fmla="*/ 399 h 513"/>
                <a:gd name="T4" fmla="*/ 0 w 193"/>
                <a:gd name="T5" fmla="*/ 0 h 513"/>
                <a:gd name="T6" fmla="*/ 193 w 193"/>
                <a:gd name="T7" fmla="*/ 0 h 513"/>
                <a:gd name="T8" fmla="*/ 193 w 193"/>
                <a:gd name="T9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513">
                  <a:moveTo>
                    <a:pt x="193" y="513"/>
                  </a:moveTo>
                  <a:lnTo>
                    <a:pt x="0" y="399"/>
                  </a:lnTo>
                  <a:lnTo>
                    <a:pt x="0" y="0"/>
                  </a:lnTo>
                  <a:lnTo>
                    <a:pt x="193" y="0"/>
                  </a:lnTo>
                  <a:lnTo>
                    <a:pt x="193" y="51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5644" y="2697"/>
              <a:ext cx="235" cy="230"/>
            </a:xfrm>
            <a:custGeom>
              <a:avLst/>
              <a:gdLst>
                <a:gd name="T0" fmla="*/ 62 w 62"/>
                <a:gd name="T1" fmla="*/ 46 h 61"/>
                <a:gd name="T2" fmla="*/ 46 w 62"/>
                <a:gd name="T3" fmla="*/ 61 h 61"/>
                <a:gd name="T4" fmla="*/ 16 w 62"/>
                <a:gd name="T5" fmla="*/ 61 h 61"/>
                <a:gd name="T6" fmla="*/ 0 w 62"/>
                <a:gd name="T7" fmla="*/ 46 h 61"/>
                <a:gd name="T8" fmla="*/ 0 w 62"/>
                <a:gd name="T9" fmla="*/ 16 h 61"/>
                <a:gd name="T10" fmla="*/ 16 w 62"/>
                <a:gd name="T11" fmla="*/ 0 h 61"/>
                <a:gd name="T12" fmla="*/ 46 w 62"/>
                <a:gd name="T13" fmla="*/ 0 h 61"/>
                <a:gd name="T14" fmla="*/ 62 w 62"/>
                <a:gd name="T15" fmla="*/ 16 h 61"/>
                <a:gd name="T16" fmla="*/ 62 w 62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62" y="46"/>
                  </a:moveTo>
                  <a:cubicBezTo>
                    <a:pt x="62" y="54"/>
                    <a:pt x="55" y="61"/>
                    <a:pt x="4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7" y="61"/>
                    <a:pt x="0" y="54"/>
                    <a:pt x="0" y="4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62" y="7"/>
                    <a:pt x="62" y="16"/>
                  </a:cubicBezTo>
                  <a:lnTo>
                    <a:pt x="62" y="4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449" y="1917"/>
              <a:ext cx="208" cy="200"/>
            </a:xfrm>
            <a:custGeom>
              <a:avLst/>
              <a:gdLst>
                <a:gd name="T0" fmla="*/ 55 w 55"/>
                <a:gd name="T1" fmla="*/ 38 h 53"/>
                <a:gd name="T2" fmla="*/ 40 w 55"/>
                <a:gd name="T3" fmla="*/ 53 h 53"/>
                <a:gd name="T4" fmla="*/ 14 w 55"/>
                <a:gd name="T5" fmla="*/ 53 h 53"/>
                <a:gd name="T6" fmla="*/ 0 w 55"/>
                <a:gd name="T7" fmla="*/ 38 h 53"/>
                <a:gd name="T8" fmla="*/ 0 w 55"/>
                <a:gd name="T9" fmla="*/ 15 h 53"/>
                <a:gd name="T10" fmla="*/ 14 w 55"/>
                <a:gd name="T11" fmla="*/ 0 h 53"/>
                <a:gd name="T12" fmla="*/ 40 w 55"/>
                <a:gd name="T13" fmla="*/ 0 h 53"/>
                <a:gd name="T14" fmla="*/ 55 w 55"/>
                <a:gd name="T15" fmla="*/ 15 h 53"/>
                <a:gd name="T16" fmla="*/ 55 w 55"/>
                <a:gd name="T17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55" y="38"/>
                  </a:moveTo>
                  <a:cubicBezTo>
                    <a:pt x="55" y="46"/>
                    <a:pt x="48" y="53"/>
                    <a:pt x="40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6" y="53"/>
                    <a:pt x="0" y="46"/>
                    <a:pt x="0" y="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5" y="7"/>
                    <a:pt x="55" y="15"/>
                  </a:cubicBezTo>
                  <a:lnTo>
                    <a:pt x="55" y="38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588" y="1917"/>
              <a:ext cx="207" cy="200"/>
            </a:xfrm>
            <a:custGeom>
              <a:avLst/>
              <a:gdLst>
                <a:gd name="T0" fmla="*/ 55 w 55"/>
                <a:gd name="T1" fmla="*/ 38 h 53"/>
                <a:gd name="T2" fmla="*/ 40 w 55"/>
                <a:gd name="T3" fmla="*/ 53 h 53"/>
                <a:gd name="T4" fmla="*/ 14 w 55"/>
                <a:gd name="T5" fmla="*/ 53 h 53"/>
                <a:gd name="T6" fmla="*/ 0 w 55"/>
                <a:gd name="T7" fmla="*/ 38 h 53"/>
                <a:gd name="T8" fmla="*/ 0 w 55"/>
                <a:gd name="T9" fmla="*/ 15 h 53"/>
                <a:gd name="T10" fmla="*/ 14 w 55"/>
                <a:gd name="T11" fmla="*/ 0 h 53"/>
                <a:gd name="T12" fmla="*/ 40 w 55"/>
                <a:gd name="T13" fmla="*/ 0 h 53"/>
                <a:gd name="T14" fmla="*/ 55 w 55"/>
                <a:gd name="T15" fmla="*/ 15 h 53"/>
                <a:gd name="T16" fmla="*/ 55 w 55"/>
                <a:gd name="T17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55" y="38"/>
                  </a:moveTo>
                  <a:cubicBezTo>
                    <a:pt x="55" y="46"/>
                    <a:pt x="48" y="53"/>
                    <a:pt x="40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6" y="53"/>
                    <a:pt x="0" y="46"/>
                    <a:pt x="0" y="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8" y="0"/>
                    <a:pt x="55" y="7"/>
                    <a:pt x="55" y="15"/>
                  </a:cubicBezTo>
                  <a:lnTo>
                    <a:pt x="55" y="38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5361" y="1238"/>
              <a:ext cx="775" cy="909"/>
            </a:xfrm>
            <a:custGeom>
              <a:avLst/>
              <a:gdLst>
                <a:gd name="T0" fmla="*/ 0 w 775"/>
                <a:gd name="T1" fmla="*/ 0 h 909"/>
                <a:gd name="T2" fmla="*/ 147 w 775"/>
                <a:gd name="T3" fmla="*/ 0 h 909"/>
                <a:gd name="T4" fmla="*/ 775 w 775"/>
                <a:gd name="T5" fmla="*/ 686 h 909"/>
                <a:gd name="T6" fmla="*/ 544 w 775"/>
                <a:gd name="T7" fmla="*/ 909 h 909"/>
                <a:gd name="T8" fmla="*/ 0 w 775"/>
                <a:gd name="T9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5" h="909">
                  <a:moveTo>
                    <a:pt x="0" y="0"/>
                  </a:moveTo>
                  <a:lnTo>
                    <a:pt x="147" y="0"/>
                  </a:lnTo>
                  <a:lnTo>
                    <a:pt x="775" y="686"/>
                  </a:lnTo>
                  <a:lnTo>
                    <a:pt x="544" y="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5962" y="1238"/>
              <a:ext cx="775" cy="909"/>
            </a:xfrm>
            <a:custGeom>
              <a:avLst/>
              <a:gdLst>
                <a:gd name="T0" fmla="*/ 775 w 775"/>
                <a:gd name="T1" fmla="*/ 0 h 909"/>
                <a:gd name="T2" fmla="*/ 627 w 775"/>
                <a:gd name="T3" fmla="*/ 0 h 909"/>
                <a:gd name="T4" fmla="*/ 0 w 775"/>
                <a:gd name="T5" fmla="*/ 686 h 909"/>
                <a:gd name="T6" fmla="*/ 234 w 775"/>
                <a:gd name="T7" fmla="*/ 909 h 909"/>
                <a:gd name="T8" fmla="*/ 775 w 775"/>
                <a:gd name="T9" fmla="*/ 0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5" h="909">
                  <a:moveTo>
                    <a:pt x="775" y="0"/>
                  </a:moveTo>
                  <a:lnTo>
                    <a:pt x="627" y="0"/>
                  </a:lnTo>
                  <a:lnTo>
                    <a:pt x="0" y="686"/>
                  </a:lnTo>
                  <a:lnTo>
                    <a:pt x="234" y="90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5848" y="1860"/>
              <a:ext cx="779" cy="456"/>
            </a:xfrm>
            <a:custGeom>
              <a:avLst/>
              <a:gdLst>
                <a:gd name="T0" fmla="*/ 662 w 779"/>
                <a:gd name="T1" fmla="*/ 456 h 456"/>
                <a:gd name="T2" fmla="*/ 0 w 779"/>
                <a:gd name="T3" fmla="*/ 456 h 456"/>
                <a:gd name="T4" fmla="*/ 61 w 779"/>
                <a:gd name="T5" fmla="*/ 290 h 456"/>
                <a:gd name="T6" fmla="*/ 0 w 779"/>
                <a:gd name="T7" fmla="*/ 0 h 456"/>
                <a:gd name="T8" fmla="*/ 662 w 779"/>
                <a:gd name="T9" fmla="*/ 0 h 456"/>
                <a:gd name="T10" fmla="*/ 779 w 779"/>
                <a:gd name="T11" fmla="*/ 208 h 456"/>
                <a:gd name="T12" fmla="*/ 662 w 779"/>
                <a:gd name="T13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9" h="456">
                  <a:moveTo>
                    <a:pt x="662" y="456"/>
                  </a:moveTo>
                  <a:lnTo>
                    <a:pt x="0" y="456"/>
                  </a:lnTo>
                  <a:lnTo>
                    <a:pt x="61" y="290"/>
                  </a:lnTo>
                  <a:lnTo>
                    <a:pt x="0" y="0"/>
                  </a:lnTo>
                  <a:lnTo>
                    <a:pt x="662" y="0"/>
                  </a:lnTo>
                  <a:lnTo>
                    <a:pt x="779" y="208"/>
                  </a:lnTo>
                  <a:lnTo>
                    <a:pt x="662" y="45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5848" y="1860"/>
              <a:ext cx="163" cy="456"/>
            </a:xfrm>
            <a:custGeom>
              <a:avLst/>
              <a:gdLst>
                <a:gd name="T0" fmla="*/ 0 w 163"/>
                <a:gd name="T1" fmla="*/ 0 h 456"/>
                <a:gd name="T2" fmla="*/ 163 w 163"/>
                <a:gd name="T3" fmla="*/ 208 h 456"/>
                <a:gd name="T4" fmla="*/ 0 w 163"/>
                <a:gd name="T5" fmla="*/ 456 h 456"/>
                <a:gd name="T6" fmla="*/ 0 w 163"/>
                <a:gd name="T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456">
                  <a:moveTo>
                    <a:pt x="0" y="0"/>
                  </a:moveTo>
                  <a:lnTo>
                    <a:pt x="163" y="208"/>
                  </a:lnTo>
                  <a:lnTo>
                    <a:pt x="0" y="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5678" y="1917"/>
              <a:ext cx="208" cy="200"/>
            </a:xfrm>
            <a:custGeom>
              <a:avLst/>
              <a:gdLst>
                <a:gd name="T0" fmla="*/ 55 w 55"/>
                <a:gd name="T1" fmla="*/ 38 h 53"/>
                <a:gd name="T2" fmla="*/ 41 w 55"/>
                <a:gd name="T3" fmla="*/ 53 h 53"/>
                <a:gd name="T4" fmla="*/ 15 w 55"/>
                <a:gd name="T5" fmla="*/ 53 h 53"/>
                <a:gd name="T6" fmla="*/ 0 w 55"/>
                <a:gd name="T7" fmla="*/ 38 h 53"/>
                <a:gd name="T8" fmla="*/ 0 w 55"/>
                <a:gd name="T9" fmla="*/ 15 h 53"/>
                <a:gd name="T10" fmla="*/ 15 w 55"/>
                <a:gd name="T11" fmla="*/ 0 h 53"/>
                <a:gd name="T12" fmla="*/ 41 w 55"/>
                <a:gd name="T13" fmla="*/ 0 h 53"/>
                <a:gd name="T14" fmla="*/ 55 w 55"/>
                <a:gd name="T15" fmla="*/ 15 h 53"/>
                <a:gd name="T16" fmla="*/ 55 w 55"/>
                <a:gd name="T17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3">
                  <a:moveTo>
                    <a:pt x="55" y="38"/>
                  </a:moveTo>
                  <a:cubicBezTo>
                    <a:pt x="55" y="46"/>
                    <a:pt x="49" y="53"/>
                    <a:pt x="41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46"/>
                    <a:pt x="0" y="3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9" y="0"/>
                    <a:pt x="55" y="7"/>
                    <a:pt x="55" y="15"/>
                  </a:cubicBezTo>
                  <a:lnTo>
                    <a:pt x="55" y="3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5663" y="2113"/>
              <a:ext cx="129" cy="226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5625" y="2113"/>
              <a:ext cx="38" cy="22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5588" y="2339"/>
              <a:ext cx="226" cy="513"/>
            </a:xfrm>
            <a:custGeom>
              <a:avLst/>
              <a:gdLst>
                <a:gd name="T0" fmla="*/ 37 w 226"/>
                <a:gd name="T1" fmla="*/ 513 h 513"/>
                <a:gd name="T2" fmla="*/ 226 w 226"/>
                <a:gd name="T3" fmla="*/ 399 h 513"/>
                <a:gd name="T4" fmla="*/ 226 w 226"/>
                <a:gd name="T5" fmla="*/ 0 h 513"/>
                <a:gd name="T6" fmla="*/ 0 w 226"/>
                <a:gd name="T7" fmla="*/ 0 h 513"/>
                <a:gd name="T8" fmla="*/ 37 w 226"/>
                <a:gd name="T9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13">
                  <a:moveTo>
                    <a:pt x="37" y="513"/>
                  </a:moveTo>
                  <a:lnTo>
                    <a:pt x="226" y="399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37" y="513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5588" y="2339"/>
              <a:ext cx="37" cy="51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5947" y="2316"/>
              <a:ext cx="400" cy="29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5947" y="2316"/>
              <a:ext cx="64" cy="291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5947" y="2316"/>
              <a:ext cx="400" cy="68"/>
            </a:xfrm>
            <a:custGeom>
              <a:avLst/>
              <a:gdLst>
                <a:gd name="T0" fmla="*/ 400 w 400"/>
                <a:gd name="T1" fmla="*/ 0 h 68"/>
                <a:gd name="T2" fmla="*/ 0 w 400"/>
                <a:gd name="T3" fmla="*/ 68 h 68"/>
                <a:gd name="T4" fmla="*/ 0 w 400"/>
                <a:gd name="T5" fmla="*/ 0 h 68"/>
                <a:gd name="T6" fmla="*/ 400 w 400"/>
                <a:gd name="T7" fmla="*/ 0 h 68"/>
                <a:gd name="T8" fmla="*/ 400 w 40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8">
                  <a:moveTo>
                    <a:pt x="400" y="0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400" y="0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5901" y="2475"/>
              <a:ext cx="484" cy="1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6090" y="2629"/>
              <a:ext cx="250" cy="162"/>
            </a:xfrm>
            <a:custGeom>
              <a:avLst/>
              <a:gdLst>
                <a:gd name="T0" fmla="*/ 204 w 250"/>
                <a:gd name="T1" fmla="*/ 162 h 162"/>
                <a:gd name="T2" fmla="*/ 46 w 250"/>
                <a:gd name="T3" fmla="*/ 162 h 162"/>
                <a:gd name="T4" fmla="*/ 0 w 250"/>
                <a:gd name="T5" fmla="*/ 0 h 162"/>
                <a:gd name="T6" fmla="*/ 250 w 250"/>
                <a:gd name="T7" fmla="*/ 0 h 162"/>
                <a:gd name="T8" fmla="*/ 204 w 25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162">
                  <a:moveTo>
                    <a:pt x="204" y="162"/>
                  </a:moveTo>
                  <a:lnTo>
                    <a:pt x="46" y="162"/>
                  </a:lnTo>
                  <a:lnTo>
                    <a:pt x="0" y="0"/>
                  </a:lnTo>
                  <a:lnTo>
                    <a:pt x="250" y="0"/>
                  </a:lnTo>
                  <a:lnTo>
                    <a:pt x="204" y="16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5837" y="2663"/>
              <a:ext cx="253" cy="385"/>
            </a:xfrm>
            <a:custGeom>
              <a:avLst/>
              <a:gdLst>
                <a:gd name="T0" fmla="*/ 163 w 253"/>
                <a:gd name="T1" fmla="*/ 385 h 385"/>
                <a:gd name="T2" fmla="*/ 0 w 253"/>
                <a:gd name="T3" fmla="*/ 385 h 385"/>
                <a:gd name="T4" fmla="*/ 91 w 253"/>
                <a:gd name="T5" fmla="*/ 0 h 385"/>
                <a:gd name="T6" fmla="*/ 253 w 253"/>
                <a:gd name="T7" fmla="*/ 0 h 385"/>
                <a:gd name="T8" fmla="*/ 163 w 25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385">
                  <a:moveTo>
                    <a:pt x="163" y="385"/>
                  </a:moveTo>
                  <a:lnTo>
                    <a:pt x="0" y="385"/>
                  </a:lnTo>
                  <a:lnTo>
                    <a:pt x="91" y="0"/>
                  </a:lnTo>
                  <a:lnTo>
                    <a:pt x="253" y="0"/>
                  </a:lnTo>
                  <a:lnTo>
                    <a:pt x="163" y="38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5837" y="2663"/>
              <a:ext cx="151" cy="385"/>
            </a:xfrm>
            <a:custGeom>
              <a:avLst/>
              <a:gdLst>
                <a:gd name="T0" fmla="*/ 64 w 151"/>
                <a:gd name="T1" fmla="*/ 385 h 385"/>
                <a:gd name="T2" fmla="*/ 0 w 151"/>
                <a:gd name="T3" fmla="*/ 385 h 385"/>
                <a:gd name="T4" fmla="*/ 91 w 151"/>
                <a:gd name="T5" fmla="*/ 0 h 385"/>
                <a:gd name="T6" fmla="*/ 151 w 151"/>
                <a:gd name="T7" fmla="*/ 0 h 385"/>
                <a:gd name="T8" fmla="*/ 64 w 151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385">
                  <a:moveTo>
                    <a:pt x="64" y="385"/>
                  </a:moveTo>
                  <a:lnTo>
                    <a:pt x="0" y="385"/>
                  </a:lnTo>
                  <a:lnTo>
                    <a:pt x="91" y="0"/>
                  </a:lnTo>
                  <a:lnTo>
                    <a:pt x="151" y="0"/>
                  </a:lnTo>
                  <a:lnTo>
                    <a:pt x="64" y="385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5705" y="3048"/>
              <a:ext cx="366" cy="546"/>
            </a:xfrm>
            <a:custGeom>
              <a:avLst/>
              <a:gdLst>
                <a:gd name="T0" fmla="*/ 234 w 366"/>
                <a:gd name="T1" fmla="*/ 546 h 546"/>
                <a:gd name="T2" fmla="*/ 0 w 366"/>
                <a:gd name="T3" fmla="*/ 546 h 546"/>
                <a:gd name="T4" fmla="*/ 132 w 366"/>
                <a:gd name="T5" fmla="*/ 0 h 546"/>
                <a:gd name="T6" fmla="*/ 366 w 366"/>
                <a:gd name="T7" fmla="*/ 0 h 546"/>
                <a:gd name="T8" fmla="*/ 234 w 366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46">
                  <a:moveTo>
                    <a:pt x="234" y="546"/>
                  </a:moveTo>
                  <a:lnTo>
                    <a:pt x="0" y="546"/>
                  </a:lnTo>
                  <a:lnTo>
                    <a:pt x="132" y="0"/>
                  </a:lnTo>
                  <a:lnTo>
                    <a:pt x="366" y="0"/>
                  </a:lnTo>
                  <a:lnTo>
                    <a:pt x="234" y="54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5663" y="3048"/>
              <a:ext cx="174" cy="546"/>
            </a:xfrm>
            <a:custGeom>
              <a:avLst/>
              <a:gdLst>
                <a:gd name="T0" fmla="*/ 0 w 174"/>
                <a:gd name="T1" fmla="*/ 546 h 546"/>
                <a:gd name="T2" fmla="*/ 42 w 174"/>
                <a:gd name="T3" fmla="*/ 546 h 546"/>
                <a:gd name="T4" fmla="*/ 174 w 174"/>
                <a:gd name="T5" fmla="*/ 0 h 546"/>
                <a:gd name="T6" fmla="*/ 136 w 174"/>
                <a:gd name="T7" fmla="*/ 0 h 546"/>
                <a:gd name="T8" fmla="*/ 0 w 174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46">
                  <a:moveTo>
                    <a:pt x="0" y="546"/>
                  </a:moveTo>
                  <a:lnTo>
                    <a:pt x="42" y="546"/>
                  </a:lnTo>
                  <a:lnTo>
                    <a:pt x="174" y="0"/>
                  </a:lnTo>
                  <a:lnTo>
                    <a:pt x="136" y="0"/>
                  </a:lnTo>
                  <a:lnTo>
                    <a:pt x="0" y="54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6291" y="3048"/>
              <a:ext cx="366" cy="546"/>
            </a:xfrm>
            <a:custGeom>
              <a:avLst/>
              <a:gdLst>
                <a:gd name="T0" fmla="*/ 366 w 366"/>
                <a:gd name="T1" fmla="*/ 546 h 546"/>
                <a:gd name="T2" fmla="*/ 132 w 366"/>
                <a:gd name="T3" fmla="*/ 546 h 546"/>
                <a:gd name="T4" fmla="*/ 0 w 366"/>
                <a:gd name="T5" fmla="*/ 0 h 546"/>
                <a:gd name="T6" fmla="*/ 234 w 366"/>
                <a:gd name="T7" fmla="*/ 0 h 546"/>
                <a:gd name="T8" fmla="*/ 366 w 366"/>
                <a:gd name="T9" fmla="*/ 54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46">
                  <a:moveTo>
                    <a:pt x="366" y="546"/>
                  </a:moveTo>
                  <a:lnTo>
                    <a:pt x="132" y="546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366" y="54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6415" y="2339"/>
              <a:ext cx="23" cy="403"/>
            </a:xfrm>
            <a:custGeom>
              <a:avLst/>
              <a:gdLst>
                <a:gd name="T0" fmla="*/ 0 w 23"/>
                <a:gd name="T1" fmla="*/ 366 h 403"/>
                <a:gd name="T2" fmla="*/ 23 w 23"/>
                <a:gd name="T3" fmla="*/ 403 h 403"/>
                <a:gd name="T4" fmla="*/ 23 w 23"/>
                <a:gd name="T5" fmla="*/ 0 h 403"/>
                <a:gd name="T6" fmla="*/ 0 w 23"/>
                <a:gd name="T7" fmla="*/ 0 h 403"/>
                <a:gd name="T8" fmla="*/ 0 w 23"/>
                <a:gd name="T9" fmla="*/ 366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03">
                  <a:moveTo>
                    <a:pt x="0" y="366"/>
                  </a:moveTo>
                  <a:lnTo>
                    <a:pt x="23" y="403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5848" y="2068"/>
              <a:ext cx="779" cy="248"/>
            </a:xfrm>
            <a:custGeom>
              <a:avLst/>
              <a:gdLst>
                <a:gd name="T0" fmla="*/ 163 w 779"/>
                <a:gd name="T1" fmla="*/ 0 h 248"/>
                <a:gd name="T2" fmla="*/ 779 w 779"/>
                <a:gd name="T3" fmla="*/ 0 h 248"/>
                <a:gd name="T4" fmla="*/ 662 w 779"/>
                <a:gd name="T5" fmla="*/ 248 h 248"/>
                <a:gd name="T6" fmla="*/ 0 w 779"/>
                <a:gd name="T7" fmla="*/ 248 h 248"/>
                <a:gd name="T8" fmla="*/ 163 w 779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9" h="248">
                  <a:moveTo>
                    <a:pt x="163" y="0"/>
                  </a:moveTo>
                  <a:lnTo>
                    <a:pt x="779" y="0"/>
                  </a:lnTo>
                  <a:lnTo>
                    <a:pt x="662" y="248"/>
                  </a:lnTo>
                  <a:lnTo>
                    <a:pt x="0" y="24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5901" y="2475"/>
              <a:ext cx="110" cy="1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6472" y="3496"/>
              <a:ext cx="166" cy="98"/>
            </a:xfrm>
            <a:custGeom>
              <a:avLst/>
              <a:gdLst>
                <a:gd name="T0" fmla="*/ 0 w 166"/>
                <a:gd name="T1" fmla="*/ 98 h 98"/>
                <a:gd name="T2" fmla="*/ 0 w 166"/>
                <a:gd name="T3" fmla="*/ 0 h 98"/>
                <a:gd name="T4" fmla="*/ 166 w 166"/>
                <a:gd name="T5" fmla="*/ 98 h 98"/>
                <a:gd name="T6" fmla="*/ 0 w 166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98">
                  <a:moveTo>
                    <a:pt x="0" y="98"/>
                  </a:moveTo>
                  <a:lnTo>
                    <a:pt x="0" y="0"/>
                  </a:lnTo>
                  <a:lnTo>
                    <a:pt x="166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6472" y="3492"/>
              <a:ext cx="325" cy="102"/>
            </a:xfrm>
            <a:custGeom>
              <a:avLst/>
              <a:gdLst>
                <a:gd name="T0" fmla="*/ 159 w 325"/>
                <a:gd name="T1" fmla="*/ 0 h 102"/>
                <a:gd name="T2" fmla="*/ 325 w 325"/>
                <a:gd name="T3" fmla="*/ 102 h 102"/>
                <a:gd name="T4" fmla="*/ 166 w 325"/>
                <a:gd name="T5" fmla="*/ 102 h 102"/>
                <a:gd name="T6" fmla="*/ 0 w 325"/>
                <a:gd name="T7" fmla="*/ 4 h 102"/>
                <a:gd name="T8" fmla="*/ 159 w 32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2">
                  <a:moveTo>
                    <a:pt x="159" y="0"/>
                  </a:moveTo>
                  <a:lnTo>
                    <a:pt x="325" y="102"/>
                  </a:lnTo>
                  <a:lnTo>
                    <a:pt x="166" y="102"/>
                  </a:lnTo>
                  <a:lnTo>
                    <a:pt x="0" y="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5777" y="3492"/>
              <a:ext cx="325" cy="102"/>
            </a:xfrm>
            <a:custGeom>
              <a:avLst/>
              <a:gdLst>
                <a:gd name="T0" fmla="*/ 158 w 325"/>
                <a:gd name="T1" fmla="*/ 0 h 102"/>
                <a:gd name="T2" fmla="*/ 325 w 325"/>
                <a:gd name="T3" fmla="*/ 102 h 102"/>
                <a:gd name="T4" fmla="*/ 162 w 325"/>
                <a:gd name="T5" fmla="*/ 102 h 102"/>
                <a:gd name="T6" fmla="*/ 0 w 325"/>
                <a:gd name="T7" fmla="*/ 4 h 102"/>
                <a:gd name="T8" fmla="*/ 158 w 32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2">
                  <a:moveTo>
                    <a:pt x="158" y="0"/>
                  </a:moveTo>
                  <a:lnTo>
                    <a:pt x="325" y="102"/>
                  </a:lnTo>
                  <a:lnTo>
                    <a:pt x="162" y="102"/>
                  </a:lnTo>
                  <a:lnTo>
                    <a:pt x="0" y="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5777" y="3496"/>
              <a:ext cx="166" cy="98"/>
            </a:xfrm>
            <a:custGeom>
              <a:avLst/>
              <a:gdLst>
                <a:gd name="T0" fmla="*/ 0 w 166"/>
                <a:gd name="T1" fmla="*/ 98 h 98"/>
                <a:gd name="T2" fmla="*/ 0 w 166"/>
                <a:gd name="T3" fmla="*/ 0 h 98"/>
                <a:gd name="T4" fmla="*/ 166 w 166"/>
                <a:gd name="T5" fmla="*/ 98 h 98"/>
                <a:gd name="T6" fmla="*/ 0 w 166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98">
                  <a:moveTo>
                    <a:pt x="0" y="98"/>
                  </a:moveTo>
                  <a:lnTo>
                    <a:pt x="0" y="0"/>
                  </a:lnTo>
                  <a:lnTo>
                    <a:pt x="166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988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Windows 10 </a:t>
            </a:r>
            <a:r>
              <a:rPr lang="en-US" dirty="0" err="1"/>
              <a:t>IoT</a:t>
            </a:r>
            <a:r>
              <a:rPr lang="en-US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38378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6" y="1212850"/>
            <a:ext cx="11885683" cy="2511457"/>
          </a:xfrm>
        </p:spPr>
        <p:txBody>
          <a:bodyPr/>
          <a:lstStyle/>
          <a:p>
            <a:r>
              <a:rPr lang="en-US" dirty="0"/>
              <a:t>Connect the RPi2 and show the UI</a:t>
            </a:r>
          </a:p>
          <a:p>
            <a:r>
              <a:rPr lang="en-US" dirty="0"/>
              <a:t>Connect to the </a:t>
            </a:r>
            <a:r>
              <a:rPr lang="en-US" dirty="0" err="1"/>
              <a:t>RPi</a:t>
            </a:r>
            <a:r>
              <a:rPr lang="en-US" dirty="0"/>
              <a:t> portal and show no explorer.exe</a:t>
            </a:r>
          </a:p>
          <a:p>
            <a:r>
              <a:rPr lang="en-US" dirty="0"/>
              <a:t>Open VS and create a headless app</a:t>
            </a:r>
          </a:p>
          <a:p>
            <a:r>
              <a:rPr lang="en-US" dirty="0"/>
              <a:t>Open VS and create a headed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45967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C# vs C++ performance in UWP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2315186" y="3177273"/>
            <a:ext cx="2742780" cy="63998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86665" y="2941411"/>
            <a:ext cx="1828521" cy="1111702"/>
          </a:xfrm>
          <a:prstGeom prst="roundRect">
            <a:avLst>
              <a:gd name="adj" fmla="val 0"/>
            </a:avLst>
          </a:prstGeom>
          <a:solidFill>
            <a:schemeClr val="accent3">
              <a:lumMod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Source Code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057965" y="2941411"/>
            <a:ext cx="1828521" cy="1111702"/>
          </a:xfrm>
          <a:prstGeom prst="roundRect">
            <a:avLst>
              <a:gd name="adj" fmla="val 0"/>
            </a:avLst>
          </a:prstGeom>
          <a:solidFill>
            <a:schemeClr val="accent3">
              <a:lumMod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App.exe (MSIL)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80888" y="2857280"/>
            <a:ext cx="1825821" cy="1279965"/>
          </a:xfrm>
          <a:prstGeom prst="rect">
            <a:avLst/>
          </a:prstGeom>
          <a:solidFill>
            <a:srgbClr val="67217A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Language Compiler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6703634" y="3177273"/>
            <a:ext cx="3359469" cy="639982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278185" y="2857280"/>
            <a:ext cx="1825821" cy="1279965"/>
          </a:xfrm>
          <a:prstGeom prst="rect">
            <a:avLst/>
          </a:prstGeom>
          <a:solidFill>
            <a:srgbClr val="67217A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/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.NET Native</a:t>
            </a:r>
          </a:p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(ILC.exe)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0119701" y="2941411"/>
            <a:ext cx="1828521" cy="1111702"/>
          </a:xfrm>
          <a:prstGeom prst="roundRect">
            <a:avLst>
              <a:gd name="adj" fmla="val 0"/>
            </a:avLst>
          </a:prstGeom>
          <a:solidFill>
            <a:schemeClr val="accent3">
              <a:lumMod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App Package (Native assembly)</a:t>
            </a:r>
          </a:p>
        </p:txBody>
      </p:sp>
    </p:spTree>
    <p:extLst>
      <p:ext uri="{BB962C8B-B14F-4D97-AF65-F5344CB8AC3E}">
        <p14:creationId xmlns:p14="http://schemas.microsoft.com/office/powerpoint/2010/main" val="3298111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native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5942807" cy="5408612"/>
          </a:xfrm>
          <a:prstGeom prst="rect">
            <a:avLst/>
          </a:prstGeom>
        </p:spPr>
        <p:txBody>
          <a:bodyPr vert="horz" wrap="square" lIns="146304" tIns="91440" rIns="146304" bIns="91440" numCol="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85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383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62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39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Benefits</a:t>
            </a:r>
          </a:p>
          <a:p>
            <a:r>
              <a:rPr lang="en-US" sz="2800" dirty="0">
                <a:solidFill>
                  <a:schemeClr val="bg1"/>
                </a:solidFill>
              </a:rPr>
              <a:t>No JIT + lean runtime means startup is lightning fast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60% faster startup</a:t>
            </a:r>
          </a:p>
          <a:p>
            <a:r>
              <a:rPr lang="en-US" sz="2800" dirty="0">
                <a:solidFill>
                  <a:schemeClr val="bg1"/>
                </a:solidFill>
              </a:rPr>
              <a:t>Lower memory usage (~40% lower)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369844" y="1212850"/>
            <a:ext cx="5942807" cy="5408612"/>
          </a:xfrm>
          <a:prstGeom prst="rect">
            <a:avLst/>
          </a:prstGeom>
        </p:spPr>
        <p:txBody>
          <a:bodyPr vert="horz" wrap="square" lIns="146304" tIns="91440" rIns="146304" bIns="91440" numCol="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85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3838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625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39775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Pains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Longer build times</a:t>
            </a:r>
          </a:p>
          <a:p>
            <a:r>
              <a:rPr lang="en-US" sz="2800" dirty="0">
                <a:solidFill>
                  <a:schemeClr val="bg1"/>
                </a:solidFill>
              </a:rPr>
              <a:t>Larger binary size</a:t>
            </a:r>
          </a:p>
          <a:p>
            <a:r>
              <a:rPr lang="en-US" sz="2800" dirty="0">
                <a:solidFill>
                  <a:schemeClr val="bg1"/>
                </a:solidFill>
              </a:rPr>
              <a:t>Ahead of time “complications”</a:t>
            </a:r>
          </a:p>
          <a:p>
            <a:r>
              <a:rPr lang="en-US" sz="2800" dirty="0">
                <a:solidFill>
                  <a:schemeClr val="bg1"/>
                </a:solidFill>
              </a:rPr>
              <a:t>Growing pains of a “v1”</a:t>
            </a:r>
          </a:p>
        </p:txBody>
      </p:sp>
    </p:spTree>
    <p:extLst>
      <p:ext uri="{BB962C8B-B14F-4D97-AF65-F5344CB8AC3E}">
        <p14:creationId xmlns:p14="http://schemas.microsoft.com/office/powerpoint/2010/main" val="18865785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5180003"/>
          </a:xfrm>
        </p:spPr>
        <p:txBody>
          <a:bodyPr>
            <a:normAutofit/>
          </a:bodyPr>
          <a:lstStyle/>
          <a:p>
            <a:r>
              <a:rPr lang="en-US" dirty="0"/>
              <a:t>C++</a:t>
            </a:r>
          </a:p>
          <a:p>
            <a:r>
              <a:rPr lang="en-US" dirty="0"/>
              <a:t>	</a:t>
            </a:r>
            <a:r>
              <a:rPr lang="en-US" dirty="0" err="1"/>
              <a:t>QueryPerformanceCounter</a:t>
            </a:r>
            <a:endParaRPr lang="en-US" dirty="0"/>
          </a:p>
          <a:p>
            <a:r>
              <a:rPr lang="en-US" dirty="0" err="1"/>
              <a:t>.Net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StopWatch</a:t>
            </a:r>
            <a:r>
              <a:rPr lang="en-US" dirty="0"/>
              <a:t> </a:t>
            </a:r>
          </a:p>
          <a:p>
            <a:r>
              <a:rPr lang="en-US" dirty="0"/>
              <a:t>				</a:t>
            </a:r>
            <a:r>
              <a:rPr lang="en-US" dirty="0" err="1"/>
              <a:t>Elapsed.TotalSeconds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Task.Delay</a:t>
            </a:r>
            <a:r>
              <a:rPr lang="en-US" dirty="0"/>
              <a:t>(</a:t>
            </a:r>
          </a:p>
          <a:p>
            <a:r>
              <a:rPr lang="en-US" dirty="0"/>
              <a:t>				</a:t>
            </a:r>
            <a:r>
              <a:rPr lang="en-US" dirty="0" err="1"/>
              <a:t>TimeSpan.FromTicks</a:t>
            </a:r>
            <a:r>
              <a:rPr lang="en-US" dirty="0"/>
              <a:t>(100))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Can </a:t>
            </a:r>
            <a:r>
              <a:rPr lang="es-ES" sz="4400" dirty="0" err="1"/>
              <a:t>you</a:t>
            </a:r>
            <a:r>
              <a:rPr lang="es-ES" sz="4400" dirty="0"/>
              <a:t> </a:t>
            </a:r>
            <a:r>
              <a:rPr lang="es-ES" sz="4400" dirty="0" err="1"/>
              <a:t>wait</a:t>
            </a:r>
            <a:r>
              <a:rPr lang="es-ES" sz="4400" dirty="0"/>
              <a:t>/</a:t>
            </a:r>
            <a:r>
              <a:rPr lang="es-ES" sz="4400" dirty="0" err="1"/>
              <a:t>measure</a:t>
            </a:r>
            <a:r>
              <a:rPr lang="es-ES" sz="4400" dirty="0"/>
              <a:t> </a:t>
            </a:r>
            <a:r>
              <a:rPr lang="es-ES" sz="4400" dirty="0" err="1"/>
              <a:t>Microseconds</a:t>
            </a:r>
            <a:r>
              <a:rPr lang="es-ES" sz="4400" dirty="0"/>
              <a:t> (</a:t>
            </a:r>
            <a:r>
              <a:rPr lang="en-US" sz="4400" dirty="0"/>
              <a:t>µs)</a:t>
            </a:r>
            <a:r>
              <a:rPr lang="es-ES" sz="4400" dirty="0"/>
              <a:t> in </a:t>
            </a:r>
            <a:r>
              <a:rPr lang="es-ES" sz="4400" dirty="0" err="1"/>
              <a:t>.Net</a:t>
            </a:r>
            <a:r>
              <a:rPr lang="es-ES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36197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Juan Manuel </a:t>
            </a:r>
            <a:r>
              <a:rPr lang="en-US" dirty="0" err="1"/>
              <a:t>Servera</a:t>
            </a:r>
            <a:endParaRPr lang="en-US" dirty="0"/>
          </a:p>
          <a:p>
            <a:r>
              <a:rPr lang="en-US" dirty="0"/>
              <a:t>Developer </a:t>
            </a:r>
            <a:r>
              <a:rPr lang="en-US" dirty="0" err="1"/>
              <a:t>eXperience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jmservera</a:t>
            </a:r>
            <a:r>
              <a:rPr lang="en-US" dirty="0"/>
              <a:t> – juanserv@microsoft.com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Windows </a:t>
            </a:r>
            <a:r>
              <a:rPr lang="es-ES" dirty="0" err="1"/>
              <a:t>IoT</a:t>
            </a:r>
            <a:r>
              <a:rPr lang="es-ES" dirty="0"/>
              <a:t> Core</a:t>
            </a:r>
            <a:br>
              <a:rPr lang="es-ES" dirty="0"/>
            </a:br>
            <a:r>
              <a:rPr lang="es-ES" dirty="0" err="1"/>
              <a:t>Tips</a:t>
            </a:r>
            <a:r>
              <a:rPr lang="es-ES" dirty="0"/>
              <a:t> &amp; </a:t>
            </a:r>
            <a:r>
              <a:rPr lang="es-ES" dirty="0" err="1"/>
              <a:t>Tricks</a:t>
            </a:r>
            <a:r>
              <a:rPr lang="es-ES" dirty="0"/>
              <a:t> in </a:t>
            </a:r>
            <a:r>
              <a:rPr lang="es-ES" dirty="0" err="1"/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Microseconds</a:t>
            </a:r>
            <a:r>
              <a:rPr lang="es-ES" dirty="0"/>
              <a:t>, C++ vs C#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50844" y="1212858"/>
            <a:ext cx="5333237" cy="4875203"/>
          </a:xfrm>
        </p:spPr>
        <p:txBody>
          <a:bodyPr>
            <a:normAutofit/>
          </a:bodyPr>
          <a:lstStyle/>
          <a:p>
            <a:r>
              <a:rPr lang="en-US" sz="1400" dirty="0" err="1"/>
              <a:t>GpioPinValue</a:t>
            </a:r>
            <a:r>
              <a:rPr lang="en-US" sz="1400" dirty="0"/>
              <a:t> value = </a:t>
            </a:r>
            <a:r>
              <a:rPr lang="en-US" sz="1400" dirty="0" err="1"/>
              <a:t>pin.Read</a:t>
            </a:r>
            <a:r>
              <a:rPr lang="en-US" sz="1400" dirty="0"/>
              <a:t>();</a:t>
            </a:r>
          </a:p>
          <a:p>
            <a:r>
              <a:rPr lang="en-US" sz="1400" dirty="0"/>
              <a:t>if ((</a:t>
            </a:r>
            <a:r>
              <a:rPr lang="en-US" sz="1400" dirty="0" err="1"/>
              <a:t>previousValue</a:t>
            </a:r>
            <a:r>
              <a:rPr lang="en-US" sz="1400" dirty="0"/>
              <a:t> == </a:t>
            </a:r>
            <a:r>
              <a:rPr lang="en-US" sz="1400" dirty="0" err="1"/>
              <a:t>GpioPinValue.High</a:t>
            </a:r>
            <a:r>
              <a:rPr lang="en-US" sz="1400" dirty="0"/>
              <a:t>) &amp;&amp; (value == </a:t>
            </a:r>
            <a:r>
              <a:rPr lang="en-US" sz="1400" dirty="0" err="1"/>
              <a:t>GpioPinValue.Low</a:t>
            </a:r>
            <a:r>
              <a:rPr lang="en-US" sz="1400" dirty="0"/>
              <a:t>))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// A falling edge was detected</a:t>
            </a:r>
          </a:p>
          <a:p>
            <a:endParaRPr lang="en-US" sz="1400" dirty="0"/>
          </a:p>
          <a:p>
            <a:r>
              <a:rPr lang="en-US" sz="1400" dirty="0"/>
              <a:t>    // Calculate the microseconds in a fractional second</a:t>
            </a:r>
          </a:p>
          <a:p>
            <a:r>
              <a:rPr lang="en-US" sz="1400" dirty="0"/>
              <a:t>    long now = (long)(</a:t>
            </a:r>
            <a:r>
              <a:rPr lang="en-US" sz="1400" dirty="0" err="1">
                <a:solidFill>
                  <a:srgbClr val="FFFF00"/>
                </a:solidFill>
              </a:rPr>
              <a:t>stopwatch.Elapsed.TotalSeconds</a:t>
            </a:r>
            <a:r>
              <a:rPr lang="en-US" sz="1400" dirty="0">
                <a:solidFill>
                  <a:srgbClr val="FFFF00"/>
                </a:solidFill>
              </a:rPr>
              <a:t> * 1000000</a:t>
            </a:r>
            <a:r>
              <a:rPr lang="en-US" sz="1400" dirty="0"/>
              <a:t>);</a:t>
            </a:r>
          </a:p>
          <a:p>
            <a:endParaRPr lang="en-US" sz="1400" dirty="0"/>
          </a:p>
          <a:p>
            <a:r>
              <a:rPr lang="en-US" sz="1400" dirty="0"/>
              <a:t>    if (i != 0)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var</a:t>
            </a:r>
            <a:r>
              <a:rPr lang="en-US" sz="1400" dirty="0"/>
              <a:t> difference = now - </a:t>
            </a:r>
            <a:r>
              <a:rPr lang="en-US" sz="1400" dirty="0" err="1"/>
              <a:t>prevTime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bits[</a:t>
            </a:r>
            <a:r>
              <a:rPr lang="en-US" sz="1400" dirty="0" err="1"/>
              <a:t>bits.Length</a:t>
            </a:r>
            <a:r>
              <a:rPr lang="en-US" sz="1400" dirty="0"/>
              <a:t> - i] =</a:t>
            </a:r>
          </a:p>
          <a:p>
            <a:r>
              <a:rPr lang="en-US" sz="1400" dirty="0"/>
              <a:t>            difference &gt; </a:t>
            </a:r>
            <a:r>
              <a:rPr lang="en-US" sz="1400" dirty="0" err="1"/>
              <a:t>oneThresholdMicroseconds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prevTime</a:t>
            </a:r>
            <a:r>
              <a:rPr lang="en-US" sz="1400" dirty="0"/>
              <a:t> = now;</a:t>
            </a:r>
          </a:p>
          <a:p>
            <a:r>
              <a:rPr lang="en-US" sz="1400" dirty="0"/>
              <a:t>    ++i;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08" y="1212858"/>
            <a:ext cx="5333237" cy="5256204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GpioPinValue</a:t>
            </a:r>
            <a:r>
              <a:rPr lang="en-US" sz="1400" dirty="0"/>
              <a:t> value = this-&gt;pin-&gt;Read();</a:t>
            </a:r>
          </a:p>
          <a:p>
            <a:r>
              <a:rPr lang="en-US" sz="1400" dirty="0"/>
              <a:t>if ((</a:t>
            </a:r>
            <a:r>
              <a:rPr lang="en-US" sz="1400" dirty="0" err="1"/>
              <a:t>previousValue</a:t>
            </a:r>
            <a:r>
              <a:rPr lang="en-US" sz="1400" dirty="0"/>
              <a:t> == </a:t>
            </a:r>
            <a:r>
              <a:rPr lang="en-US" sz="1400" dirty="0" err="1"/>
              <a:t>GpioPinValue</a:t>
            </a:r>
            <a:r>
              <a:rPr lang="en-US" sz="1400" dirty="0"/>
              <a:t>::High) &amp;&amp; (value == </a:t>
            </a:r>
            <a:r>
              <a:rPr lang="en-US" sz="1400" dirty="0" err="1"/>
              <a:t>GpioPinValue</a:t>
            </a:r>
            <a:r>
              <a:rPr lang="en-US" sz="1400" dirty="0"/>
              <a:t>::Low)) {</a:t>
            </a:r>
          </a:p>
          <a:p>
            <a:r>
              <a:rPr lang="en-US" sz="1400" dirty="0"/>
              <a:t>    // A falling edge was detected</a:t>
            </a:r>
          </a:p>
          <a:p>
            <a:r>
              <a:rPr lang="en-US" sz="1400" dirty="0"/>
              <a:t>    LARGE_INTEGER now;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QueryPerformanceCounter</a:t>
            </a:r>
            <a:r>
              <a:rPr lang="en-US" sz="1400" dirty="0"/>
              <a:t>(&amp;now);</a:t>
            </a:r>
          </a:p>
          <a:p>
            <a:endParaRPr lang="en-US" sz="1400" dirty="0"/>
          </a:p>
          <a:p>
            <a:r>
              <a:rPr lang="en-US" sz="1400" dirty="0"/>
              <a:t>    if (i != 0) {</a:t>
            </a:r>
          </a:p>
          <a:p>
            <a:r>
              <a:rPr lang="en-US" sz="1400" dirty="0"/>
              <a:t>        unsigned </a:t>
            </a:r>
            <a:r>
              <a:rPr lang="en-US" sz="1400" dirty="0" err="1"/>
              <a:t>int</a:t>
            </a:r>
            <a:r>
              <a:rPr lang="en-US" sz="1400" dirty="0"/>
              <a:t> difference = </a:t>
            </a:r>
            <a:r>
              <a:rPr lang="en-US" sz="1400" dirty="0" err="1"/>
              <a:t>static_cast</a:t>
            </a:r>
            <a:r>
              <a:rPr lang="en-US" sz="1400" dirty="0"/>
              <a:t>&lt;unsigned </a:t>
            </a:r>
            <a:r>
              <a:rPr lang="en-US" sz="1400" dirty="0" err="1"/>
              <a:t>int</a:t>
            </a:r>
            <a:r>
              <a:rPr lang="en-US" sz="1400" dirty="0"/>
              <a:t>&gt;(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now.QuadPart</a:t>
            </a:r>
            <a:r>
              <a:rPr lang="en-US" sz="1400" dirty="0"/>
              <a:t> - </a:t>
            </a:r>
            <a:r>
              <a:rPr lang="en-US" sz="1400" dirty="0" err="1"/>
              <a:t>prevTime.QuadPart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Reading.bits</a:t>
            </a:r>
            <a:r>
              <a:rPr lang="en-US" sz="1400" dirty="0"/>
              <a:t>[</a:t>
            </a:r>
            <a:r>
              <a:rPr lang="en-US" sz="1400" dirty="0" err="1"/>
              <a:t>Reading.bits.size</a:t>
            </a:r>
            <a:r>
              <a:rPr lang="en-US" sz="1400" dirty="0"/>
              <a:t>() - i] =</a:t>
            </a:r>
          </a:p>
          <a:p>
            <a:r>
              <a:rPr lang="en-US" sz="1400" dirty="0"/>
              <a:t>            difference &gt; </a:t>
            </a:r>
            <a:r>
              <a:rPr lang="en-US" sz="1400" dirty="0" err="1"/>
              <a:t>oneThreshold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prevTime</a:t>
            </a:r>
            <a:r>
              <a:rPr lang="en-US" sz="1400" dirty="0"/>
              <a:t> = now;</a:t>
            </a:r>
          </a:p>
          <a:p>
            <a:r>
              <a:rPr lang="en-US" sz="1400" dirty="0"/>
              <a:t>    ++i;</a:t>
            </a:r>
          </a:p>
          <a:p>
            <a:r>
              <a:rPr lang="en-US" sz="1400" dirty="0"/>
              <a:t>}</a:t>
            </a:r>
          </a:p>
        </p:txBody>
      </p:sp>
      <p:cxnSp>
        <p:nvCxnSpPr>
          <p:cNvPr id="10" name="Straight Arrow Connector 9"/>
          <p:cNvCxnSpPr>
            <a:stCxn id="13" idx="1"/>
          </p:cNvCxnSpPr>
          <p:nvPr/>
        </p:nvCxnSpPr>
        <p:spPr>
          <a:xfrm flipH="1">
            <a:off x="2035196" y="1885751"/>
            <a:ext cx="2734448" cy="121442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3"/>
          </p:cNvCxnSpPr>
          <p:nvPr/>
        </p:nvCxnSpPr>
        <p:spPr>
          <a:xfrm>
            <a:off x="6569689" y="1885751"/>
            <a:ext cx="2086155" cy="1001911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69644" y="1641068"/>
            <a:ext cx="18000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(µs) microseconds</a:t>
            </a:r>
          </a:p>
        </p:txBody>
      </p:sp>
    </p:spTree>
    <p:extLst>
      <p:ext uri="{BB962C8B-B14F-4D97-AF65-F5344CB8AC3E}">
        <p14:creationId xmlns:p14="http://schemas.microsoft.com/office/powerpoint/2010/main" val="13505084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Microseconds</a:t>
            </a:r>
          </a:p>
        </p:txBody>
      </p:sp>
    </p:spTree>
    <p:extLst>
      <p:ext uri="{BB962C8B-B14F-4D97-AF65-F5344CB8AC3E}">
        <p14:creationId xmlns:p14="http://schemas.microsoft.com/office/powerpoint/2010/main" val="205203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1212858"/>
            <a:ext cx="11885683" cy="2092881"/>
          </a:xfrm>
        </p:spPr>
        <p:txBody>
          <a:bodyPr/>
          <a:lstStyle/>
          <a:p>
            <a:r>
              <a:rPr lang="en-US" dirty="0"/>
              <a:t>Do not allocate objects</a:t>
            </a:r>
          </a:p>
          <a:p>
            <a:r>
              <a:rPr lang="en-US" dirty="0"/>
              <a:t>Change the GC </a:t>
            </a:r>
            <a:r>
              <a:rPr lang="en-US" dirty="0" err="1"/>
              <a:t>LatencyMode</a:t>
            </a:r>
            <a:r>
              <a:rPr lang="en-US" dirty="0"/>
              <a:t> to </a:t>
            </a:r>
            <a:r>
              <a:rPr lang="en-US" dirty="0" err="1"/>
              <a:t>LowLatency</a:t>
            </a:r>
            <a:endParaRPr lang="en-US" dirty="0"/>
          </a:p>
          <a:p>
            <a:r>
              <a:rPr lang="en-US" dirty="0"/>
              <a:t>Embrace Timeout Errors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hints</a:t>
            </a:r>
          </a:p>
        </p:txBody>
      </p:sp>
    </p:spTree>
    <p:extLst>
      <p:ext uri="{BB962C8B-B14F-4D97-AF65-F5344CB8AC3E}">
        <p14:creationId xmlns:p14="http://schemas.microsoft.com/office/powerpoint/2010/main" val="846156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603" y="2939309"/>
            <a:ext cx="2825125" cy="21209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what we’ve done so far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97844" y="1897062"/>
            <a:ext cx="3317397" cy="4435213"/>
            <a:chOff x="1061317" y="1946963"/>
            <a:chExt cx="3317397" cy="4435213"/>
          </a:xfrm>
        </p:grpSpPr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178844" y="4049680"/>
              <a:ext cx="1838325" cy="537749"/>
            </a:xfrm>
            <a:custGeom>
              <a:avLst/>
              <a:gdLst>
                <a:gd name="T0" fmla="*/ 425 w 425"/>
                <a:gd name="T1" fmla="*/ 106 h 106"/>
                <a:gd name="T2" fmla="*/ 20 w 425"/>
                <a:gd name="T3" fmla="*/ 106 h 106"/>
                <a:gd name="T4" fmla="*/ 0 w 425"/>
                <a:gd name="T5" fmla="*/ 87 h 106"/>
                <a:gd name="T6" fmla="*/ 20 w 425"/>
                <a:gd name="T7" fmla="*/ 67 h 106"/>
                <a:gd name="T8" fmla="*/ 233 w 425"/>
                <a:gd name="T9" fmla="*/ 67 h 106"/>
                <a:gd name="T10" fmla="*/ 265 w 425"/>
                <a:gd name="T11" fmla="*/ 36 h 106"/>
                <a:gd name="T12" fmla="*/ 265 w 425"/>
                <a:gd name="T13" fmla="*/ 35 h 106"/>
                <a:gd name="T14" fmla="*/ 233 w 425"/>
                <a:gd name="T15" fmla="*/ 4 h 106"/>
                <a:gd name="T16" fmla="*/ 103 w 425"/>
                <a:gd name="T17" fmla="*/ 4 h 106"/>
                <a:gd name="T18" fmla="*/ 103 w 425"/>
                <a:gd name="T19" fmla="*/ 0 h 106"/>
                <a:gd name="T20" fmla="*/ 233 w 425"/>
                <a:gd name="T21" fmla="*/ 0 h 106"/>
                <a:gd name="T22" fmla="*/ 269 w 425"/>
                <a:gd name="T23" fmla="*/ 35 h 106"/>
                <a:gd name="T24" fmla="*/ 269 w 425"/>
                <a:gd name="T25" fmla="*/ 36 h 106"/>
                <a:gd name="T26" fmla="*/ 233 w 425"/>
                <a:gd name="T27" fmla="*/ 71 h 106"/>
                <a:gd name="T28" fmla="*/ 20 w 425"/>
                <a:gd name="T29" fmla="*/ 71 h 106"/>
                <a:gd name="T30" fmla="*/ 5 w 425"/>
                <a:gd name="T31" fmla="*/ 86 h 106"/>
                <a:gd name="T32" fmla="*/ 20 w 425"/>
                <a:gd name="T33" fmla="*/ 102 h 106"/>
                <a:gd name="T34" fmla="*/ 425 w 425"/>
                <a:gd name="T35" fmla="*/ 102 h 106"/>
                <a:gd name="T36" fmla="*/ 425 w 425"/>
                <a:gd name="T3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5" h="106">
                  <a:moveTo>
                    <a:pt x="425" y="10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9" y="106"/>
                    <a:pt x="0" y="97"/>
                    <a:pt x="0" y="87"/>
                  </a:cubicBezTo>
                  <a:cubicBezTo>
                    <a:pt x="0" y="76"/>
                    <a:pt x="9" y="67"/>
                    <a:pt x="20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51" y="67"/>
                    <a:pt x="265" y="53"/>
                    <a:pt x="265" y="36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5" y="18"/>
                    <a:pt x="251" y="4"/>
                    <a:pt x="23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53" y="0"/>
                    <a:pt x="269" y="16"/>
                    <a:pt x="269" y="35"/>
                  </a:cubicBezTo>
                  <a:cubicBezTo>
                    <a:pt x="269" y="36"/>
                    <a:pt x="269" y="36"/>
                    <a:pt x="269" y="36"/>
                  </a:cubicBezTo>
                  <a:cubicBezTo>
                    <a:pt x="269" y="55"/>
                    <a:pt x="253" y="71"/>
                    <a:pt x="23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1" y="71"/>
                    <a:pt x="5" y="78"/>
                    <a:pt x="5" y="86"/>
                  </a:cubicBezTo>
                  <a:cubicBezTo>
                    <a:pt x="5" y="95"/>
                    <a:pt x="11" y="102"/>
                    <a:pt x="20" y="102"/>
                  </a:cubicBezTo>
                  <a:cubicBezTo>
                    <a:pt x="425" y="102"/>
                    <a:pt x="425" y="102"/>
                    <a:pt x="425" y="102"/>
                  </a:cubicBezTo>
                  <a:lnTo>
                    <a:pt x="425" y="106"/>
                  </a:lnTo>
                  <a:close/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4339" y="5718443"/>
              <a:ext cx="354375" cy="54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317" y="1946963"/>
              <a:ext cx="3140210" cy="225450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317" y="5594711"/>
              <a:ext cx="2756128" cy="787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3328353" y="4503102"/>
              <a:ext cx="69691" cy="138545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endPara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195300" y="4332341"/>
              <a:ext cx="1067593" cy="801487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04" y="3406818"/>
            <a:ext cx="1185921" cy="11859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454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Simple Web Server</a:t>
            </a:r>
          </a:p>
        </p:txBody>
      </p:sp>
    </p:spTree>
    <p:extLst>
      <p:ext uri="{BB962C8B-B14F-4D97-AF65-F5344CB8AC3E}">
        <p14:creationId xmlns:p14="http://schemas.microsoft.com/office/powerpoint/2010/main" val="40584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show the </a:t>
            </a:r>
            <a:r>
              <a:rPr lang="en-US" dirty="0" err="1"/>
              <a:t>cct</a:t>
            </a:r>
            <a:r>
              <a:rPr lang="en-US" dirty="0"/>
              <a:t> custom portal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44" y="1363662"/>
            <a:ext cx="6705600" cy="5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51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69986" y="4010024"/>
            <a:ext cx="4419600" cy="2585323"/>
          </a:xfrm>
        </p:spPr>
        <p:txBody>
          <a:bodyPr/>
          <a:lstStyle/>
          <a:p>
            <a:r>
              <a:rPr lang="en-US" sz="2400" dirty="0"/>
              <a:t>CC2650</a:t>
            </a:r>
          </a:p>
          <a:p>
            <a:r>
              <a:rPr lang="en-US" sz="2400" dirty="0"/>
              <a:t>light, digital microphone, magnetic sensor, humidity, pressure, accelerometer, gyroscope, magnetometer, object temperature, and ambient temperature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crazy Bluetooth sensors</a:t>
            </a:r>
          </a:p>
        </p:txBody>
      </p:sp>
      <p:pic>
        <p:nvPicPr>
          <p:cNvPr id="4" name="Picture 2" descr="http://www.ti.com/ww/en/wireless_connectivity/sensortag2015/images/sensortag-img-bluetoo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44" y="1600679"/>
            <a:ext cx="2438400" cy="249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074443" y="1287462"/>
            <a:ext cx="7088211" cy="4953000"/>
            <a:chOff x="5074443" y="1287462"/>
            <a:chExt cx="7088211" cy="4953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5074443" y="1287462"/>
              <a:ext cx="7088211" cy="4953000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r>
                <a:rPr 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Peripheral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379244" y="1973262"/>
              <a:ext cx="2819400" cy="4038600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Service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627688" y="2582862"/>
              <a:ext cx="2819400" cy="16002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Characteristic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856288" y="3040062"/>
              <a:ext cx="2362200" cy="381000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Attribute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856288" y="3517890"/>
              <a:ext cx="2362200" cy="381000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Attribute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09432" y="4275128"/>
              <a:ext cx="2819400" cy="16002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t" anchorCtr="0"/>
            <a:lstStyle/>
            <a:p>
              <a:pPr algn="ctr" defTabSz="932406"/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Characteristic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850732" y="4737335"/>
              <a:ext cx="2362200" cy="381000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Attribute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850732" y="5194535"/>
              <a:ext cx="2362200" cy="381000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Attribute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39960" y="1973262"/>
            <a:ext cx="3068684" cy="4038600"/>
            <a:chOff x="8939960" y="1973262"/>
            <a:chExt cx="3068684" cy="4038600"/>
          </a:xfrm>
        </p:grpSpPr>
        <p:grpSp>
          <p:nvGrpSpPr>
            <p:cNvPr id="20" name="Group 19"/>
            <p:cNvGrpSpPr/>
            <p:nvPr/>
          </p:nvGrpSpPr>
          <p:grpSpPr>
            <a:xfrm>
              <a:off x="8939960" y="1973262"/>
              <a:ext cx="3068684" cy="4038600"/>
              <a:chOff x="8939960" y="1973262"/>
              <a:chExt cx="3068684" cy="4038600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8939960" y="1973262"/>
                <a:ext cx="2819400" cy="403860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t" anchorCtr="0"/>
              <a:lstStyle/>
              <a:p>
                <a:pPr algn="ctr" defTabSz="932406"/>
                <a:r>
                  <a:rPr lang="en-US" sz="2000" dirty="0" err="1"/>
                  <a:t>GattDeviceService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9189244" y="2582862"/>
                <a:ext cx="2819400" cy="1600200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t" anchorCtr="0"/>
              <a:lstStyle/>
              <a:p>
                <a:pPr algn="ctr" defTabSz="932406"/>
                <a:r>
                  <a:rPr lang="en-US" sz="1600" dirty="0" err="1"/>
                  <a:t>GattCharacteristic</a:t>
                </a: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 bwMode="auto">
            <a:xfrm>
              <a:off x="9417844" y="3040062"/>
              <a:ext cx="2362200" cy="381000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ctr" anchorCtr="0"/>
            <a:lstStyle/>
            <a:p>
              <a:pPr algn="ctr" defTabSz="932406"/>
              <a:r>
                <a: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CharacteristicValue</a:t>
              </a:r>
              <a:endPara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428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Bluetooth LE</a:t>
            </a:r>
          </a:p>
        </p:txBody>
      </p:sp>
    </p:spTree>
    <p:extLst>
      <p:ext uri="{BB962C8B-B14F-4D97-AF65-F5344CB8AC3E}">
        <p14:creationId xmlns:p14="http://schemas.microsoft.com/office/powerpoint/2010/main" val="27804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Lights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57420" y="2574003"/>
            <a:ext cx="1607423" cy="2469626"/>
            <a:chOff x="9432057" y="813222"/>
            <a:chExt cx="1966987" cy="3022055"/>
          </a:xfrm>
        </p:grpSpPr>
        <p:sp>
          <p:nvSpPr>
            <p:cNvPr id="7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47112" y="2577912"/>
            <a:ext cx="1607423" cy="2469626"/>
            <a:chOff x="9432057" y="813222"/>
            <a:chExt cx="1966987" cy="3022055"/>
          </a:xfrm>
        </p:grpSpPr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83122" y="2583151"/>
            <a:ext cx="1607423" cy="2469626"/>
            <a:chOff x="9432057" y="813222"/>
            <a:chExt cx="1966987" cy="3022055"/>
          </a:xfrm>
        </p:grpSpPr>
        <p:sp>
          <p:nvSpPr>
            <p:cNvPr id="32" name="Freeform 22"/>
            <p:cNvSpPr>
              <a:spLocks noEditPoints="1"/>
            </p:cNvSpPr>
            <p:nvPr/>
          </p:nvSpPr>
          <p:spPr bwMode="auto">
            <a:xfrm>
              <a:off x="9432057" y="813222"/>
              <a:ext cx="1966987" cy="2592605"/>
            </a:xfrm>
            <a:custGeom>
              <a:avLst/>
              <a:gdLst>
                <a:gd name="T0" fmla="*/ 416 w 416"/>
                <a:gd name="T1" fmla="*/ 208 h 551"/>
                <a:gd name="T2" fmla="*/ 208 w 416"/>
                <a:gd name="T3" fmla="*/ 0 h 551"/>
                <a:gd name="T4" fmla="*/ 0 w 416"/>
                <a:gd name="T5" fmla="*/ 208 h 551"/>
                <a:gd name="T6" fmla="*/ 92 w 416"/>
                <a:gd name="T7" fmla="*/ 381 h 551"/>
                <a:gd name="T8" fmla="*/ 137 w 416"/>
                <a:gd name="T9" fmla="*/ 522 h 551"/>
                <a:gd name="T10" fmla="*/ 208 w 416"/>
                <a:gd name="T11" fmla="*/ 551 h 551"/>
                <a:gd name="T12" fmla="*/ 208 w 416"/>
                <a:gd name="T13" fmla="*/ 551 h 551"/>
                <a:gd name="T14" fmla="*/ 208 w 416"/>
                <a:gd name="T15" fmla="*/ 551 h 551"/>
                <a:gd name="T16" fmla="*/ 208 w 416"/>
                <a:gd name="T17" fmla="*/ 551 h 551"/>
                <a:gd name="T18" fmla="*/ 208 w 416"/>
                <a:gd name="T19" fmla="*/ 551 h 551"/>
                <a:gd name="T20" fmla="*/ 279 w 416"/>
                <a:gd name="T21" fmla="*/ 522 h 551"/>
                <a:gd name="T22" fmla="*/ 279 w 416"/>
                <a:gd name="T23" fmla="*/ 522 h 551"/>
                <a:gd name="T24" fmla="*/ 279 w 416"/>
                <a:gd name="T25" fmla="*/ 511 h 551"/>
                <a:gd name="T26" fmla="*/ 323 w 416"/>
                <a:gd name="T27" fmla="*/ 381 h 551"/>
                <a:gd name="T28" fmla="*/ 416 w 416"/>
                <a:gd name="T29" fmla="*/ 208 h 551"/>
                <a:gd name="T30" fmla="*/ 208 w 416"/>
                <a:gd name="T31" fmla="*/ 548 h 551"/>
                <a:gd name="T32" fmla="*/ 207 w 416"/>
                <a:gd name="T33" fmla="*/ 522 h 551"/>
                <a:gd name="T34" fmla="*/ 209 w 416"/>
                <a:gd name="T35" fmla="*/ 522 h 551"/>
                <a:gd name="T36" fmla="*/ 208 w 416"/>
                <a:gd name="T37" fmla="*/ 54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6" h="551">
                  <a:moveTo>
                    <a:pt x="416" y="208"/>
                  </a:moveTo>
                  <a:cubicBezTo>
                    <a:pt x="416" y="93"/>
                    <a:pt x="323" y="0"/>
                    <a:pt x="208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80"/>
                    <a:pt x="36" y="344"/>
                    <a:pt x="92" y="381"/>
                  </a:cubicBezTo>
                  <a:cubicBezTo>
                    <a:pt x="92" y="381"/>
                    <a:pt x="137" y="416"/>
                    <a:pt x="137" y="522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08" y="551"/>
                    <a:pt x="208" y="551"/>
                    <a:pt x="208" y="551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22"/>
                    <a:pt x="279" y="522"/>
                    <a:pt x="279" y="522"/>
                  </a:cubicBezTo>
                  <a:cubicBezTo>
                    <a:pt x="279" y="511"/>
                    <a:pt x="279" y="511"/>
                    <a:pt x="279" y="511"/>
                  </a:cubicBezTo>
                  <a:cubicBezTo>
                    <a:pt x="282" y="420"/>
                    <a:pt x="319" y="385"/>
                    <a:pt x="323" y="381"/>
                  </a:cubicBezTo>
                  <a:cubicBezTo>
                    <a:pt x="379" y="344"/>
                    <a:pt x="416" y="280"/>
                    <a:pt x="416" y="208"/>
                  </a:cubicBezTo>
                  <a:moveTo>
                    <a:pt x="208" y="548"/>
                  </a:moveTo>
                  <a:cubicBezTo>
                    <a:pt x="207" y="522"/>
                    <a:pt x="207" y="522"/>
                    <a:pt x="207" y="522"/>
                  </a:cubicBezTo>
                  <a:cubicBezTo>
                    <a:pt x="209" y="522"/>
                    <a:pt x="209" y="522"/>
                    <a:pt x="209" y="522"/>
                  </a:cubicBezTo>
                  <a:lnTo>
                    <a:pt x="208" y="5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10078883" y="3270630"/>
              <a:ext cx="673335" cy="445355"/>
            </a:xfrm>
            <a:prstGeom prst="rect">
              <a:avLst/>
            </a:prstGeom>
            <a:solidFill>
              <a:srgbClr val="4A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>
              <a:off x="10078883" y="3434987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>
              <a:off x="10078883" y="3570184"/>
              <a:ext cx="673335" cy="0"/>
            </a:xfrm>
            <a:prstGeom prst="line">
              <a:avLst/>
            </a:prstGeom>
            <a:noFill/>
            <a:ln w="36513" cap="flat">
              <a:solidFill>
                <a:srgbClr val="96969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>
              <a:off x="10240589" y="3713334"/>
              <a:ext cx="349922" cy="121943"/>
            </a:xfrm>
            <a:custGeom>
              <a:avLst/>
              <a:gdLst>
                <a:gd name="T0" fmla="*/ 0 w 132"/>
                <a:gd name="T1" fmla="*/ 0 h 46"/>
                <a:gd name="T2" fmla="*/ 20 w 132"/>
                <a:gd name="T3" fmla="*/ 46 h 46"/>
                <a:gd name="T4" fmla="*/ 111 w 132"/>
                <a:gd name="T5" fmla="*/ 46 h 46"/>
                <a:gd name="T6" fmla="*/ 132 w 132"/>
                <a:gd name="T7" fmla="*/ 0 h 46"/>
                <a:gd name="T8" fmla="*/ 0 w 13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6">
                  <a:moveTo>
                    <a:pt x="0" y="0"/>
                  </a:moveTo>
                  <a:lnTo>
                    <a:pt x="20" y="46"/>
                  </a:lnTo>
                  <a:lnTo>
                    <a:pt x="111" y="46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12761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to Analog conversion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5508144" y="2422812"/>
            <a:ext cx="1447800" cy="1905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8" y="1212858"/>
            <a:ext cx="5187499" cy="4875203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01001010001101010001100100110001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01100010010100011010100011001011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10101000110010101010001100101111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11010010010100011011110100011010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01100010010100011010100011001011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01001010001101010001100100110001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01100010010100011010100011001011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10101000110010101010001100101111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11010010010100011011110100011010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11010010010100011011110100011010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01100010010100011010100011001011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01001010001101010001100100110001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01100010010100011010100011001011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10101000110010101010001100101111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7266039" y="1256211"/>
            <a:ext cx="3883742" cy="4634370"/>
          </a:xfrm>
          <a:custGeom>
            <a:avLst/>
            <a:gdLst>
              <a:gd name="connsiteX0" fmla="*/ 0 w 3883742"/>
              <a:gd name="connsiteY0" fmla="*/ 2126086 h 4634370"/>
              <a:gd name="connsiteX1" fmla="*/ 1081548 w 3883742"/>
              <a:gd name="connsiteY1" fmla="*/ 80976 h 4634370"/>
              <a:gd name="connsiteX2" fmla="*/ 2526890 w 3883742"/>
              <a:gd name="connsiteY2" fmla="*/ 4593983 h 4634370"/>
              <a:gd name="connsiteX3" fmla="*/ 3883742 w 3883742"/>
              <a:gd name="connsiteY3" fmla="*/ 1919608 h 463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742" h="4634370">
                <a:moveTo>
                  <a:pt x="0" y="2126086"/>
                </a:moveTo>
                <a:cubicBezTo>
                  <a:pt x="330200" y="897873"/>
                  <a:pt x="660400" y="-330340"/>
                  <a:pt x="1081548" y="80976"/>
                </a:cubicBezTo>
                <a:cubicBezTo>
                  <a:pt x="1502696" y="492292"/>
                  <a:pt x="2059858" y="4287544"/>
                  <a:pt x="2526890" y="4593983"/>
                </a:cubicBezTo>
                <a:cubicBezTo>
                  <a:pt x="2993922" y="4900422"/>
                  <a:pt x="3438832" y="3410015"/>
                  <a:pt x="3883742" y="1919608"/>
                </a:cubicBezTo>
              </a:path>
            </a:pathLst>
          </a:cu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92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DAC the old hardware guy style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6" y="1439862"/>
            <a:ext cx="10634663" cy="4210050"/>
          </a:xfrm>
          <a:ln w="57150">
            <a:noFill/>
          </a:ln>
        </p:spPr>
      </p:pic>
      <p:pic>
        <p:nvPicPr>
          <p:cNvPr id="6146" name="Picture 2" descr="https://hackadaycom.files.wordpress.com/2014/09/lpt.jpg?w=6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452" y="1439861"/>
            <a:ext cx="10985990" cy="42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788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PWM </a:t>
            </a:r>
            <a:r>
              <a:rPr lang="es-ES" dirty="0" err="1"/>
              <a:t>by</a:t>
            </a:r>
            <a:r>
              <a:rPr lang="es-ES" dirty="0"/>
              <a:t> software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DAC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Developer’s</a:t>
            </a:r>
            <a:r>
              <a:rPr lang="es-ES" dirty="0"/>
              <a:t> </a:t>
            </a:r>
            <a:r>
              <a:rPr lang="es-ES" dirty="0" err="1"/>
              <a:t>style</a:t>
            </a:r>
            <a:r>
              <a:rPr lang="es-ES" dirty="0"/>
              <a:t>	</a:t>
            </a:r>
            <a:endParaRPr lang="en-US" dirty="0"/>
          </a:p>
        </p:txBody>
      </p:sp>
      <p:pic>
        <p:nvPicPr>
          <p:cNvPr id="4100" name="Picture 4" descr="https://upload.wikimedia.org/wikipedia/commons/thumb/7/72/Pwm.svg/600px-Pw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44" y="2125662"/>
            <a:ext cx="4267200" cy="3556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200420" y="5654097"/>
            <a:ext cx="1379224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299660770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PWM</a:t>
            </a:r>
          </a:p>
        </p:txBody>
      </p:sp>
    </p:spTree>
    <p:extLst>
      <p:ext uri="{BB962C8B-B14F-4D97-AF65-F5344CB8AC3E}">
        <p14:creationId xmlns:p14="http://schemas.microsoft.com/office/powerpoint/2010/main" val="670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communicate with a device?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02444" y="2659062"/>
            <a:ext cx="1946307" cy="1946307"/>
            <a:chOff x="2081547" y="2292513"/>
            <a:chExt cx="1946307" cy="1946307"/>
          </a:xfrm>
        </p:grpSpPr>
        <p:sp>
          <p:nvSpPr>
            <p:cNvPr id="4" name="Rectangle 3"/>
            <p:cNvSpPr/>
            <p:nvPr/>
          </p:nvSpPr>
          <p:spPr bwMode="auto">
            <a:xfrm>
              <a:off x="2081547" y="2292513"/>
              <a:ext cx="1946307" cy="1946307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Telemetry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556695" y="2800666"/>
              <a:ext cx="996010" cy="930000"/>
              <a:chOff x="-5364163" y="-2738437"/>
              <a:chExt cx="4327525" cy="4054475"/>
            </a:xfrm>
            <a:solidFill>
              <a:schemeClr val="bg2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-3487738" y="236538"/>
                <a:ext cx="447675" cy="1063625"/>
              </a:xfrm>
              <a:custGeom>
                <a:avLst/>
                <a:gdLst>
                  <a:gd name="T0" fmla="*/ 44 w 119"/>
                  <a:gd name="T1" fmla="*/ 24 h 283"/>
                  <a:gd name="T2" fmla="*/ 0 w 119"/>
                  <a:gd name="T3" fmla="*/ 41 h 283"/>
                  <a:gd name="T4" fmla="*/ 0 w 119"/>
                  <a:gd name="T5" fmla="*/ 93 h 283"/>
                  <a:gd name="T6" fmla="*/ 16 w 119"/>
                  <a:gd name="T7" fmla="*/ 89 h 283"/>
                  <a:gd name="T8" fmla="*/ 32 w 119"/>
                  <a:gd name="T9" fmla="*/ 84 h 283"/>
                  <a:gd name="T10" fmla="*/ 47 w 119"/>
                  <a:gd name="T11" fmla="*/ 77 h 283"/>
                  <a:gd name="T12" fmla="*/ 59 w 119"/>
                  <a:gd name="T13" fmla="*/ 69 h 283"/>
                  <a:gd name="T14" fmla="*/ 59 w 119"/>
                  <a:gd name="T15" fmla="*/ 283 h 283"/>
                  <a:gd name="T16" fmla="*/ 119 w 119"/>
                  <a:gd name="T17" fmla="*/ 283 h 283"/>
                  <a:gd name="T18" fmla="*/ 119 w 119"/>
                  <a:gd name="T19" fmla="*/ 0 h 283"/>
                  <a:gd name="T20" fmla="*/ 83 w 119"/>
                  <a:gd name="T21" fmla="*/ 0 h 283"/>
                  <a:gd name="T22" fmla="*/ 44 w 119"/>
                  <a:gd name="T23" fmla="*/ 2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283">
                    <a:moveTo>
                      <a:pt x="44" y="24"/>
                    </a:moveTo>
                    <a:cubicBezTo>
                      <a:pt x="31" y="31"/>
                      <a:pt x="16" y="37"/>
                      <a:pt x="0" y="4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" y="92"/>
                      <a:pt x="11" y="91"/>
                      <a:pt x="16" y="89"/>
                    </a:cubicBezTo>
                    <a:cubicBezTo>
                      <a:pt x="22" y="88"/>
                      <a:pt x="27" y="86"/>
                      <a:pt x="32" y="84"/>
                    </a:cubicBezTo>
                    <a:cubicBezTo>
                      <a:pt x="37" y="82"/>
                      <a:pt x="42" y="79"/>
                      <a:pt x="47" y="77"/>
                    </a:cubicBezTo>
                    <a:cubicBezTo>
                      <a:pt x="51" y="74"/>
                      <a:pt x="55" y="71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1" y="8"/>
                      <a:pt x="59" y="16"/>
                      <a:pt x="4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-5364163" y="-1246187"/>
                <a:ext cx="752475" cy="1076325"/>
              </a:xfrm>
              <a:custGeom>
                <a:avLst/>
                <a:gdLst>
                  <a:gd name="T0" fmla="*/ 104 w 200"/>
                  <a:gd name="T1" fmla="*/ 0 h 286"/>
                  <a:gd name="T2" fmla="*/ 26 w 200"/>
                  <a:gd name="T3" fmla="*/ 38 h 286"/>
                  <a:gd name="T4" fmla="*/ 0 w 200"/>
                  <a:gd name="T5" fmla="*/ 148 h 286"/>
                  <a:gd name="T6" fmla="*/ 98 w 200"/>
                  <a:gd name="T7" fmla="*/ 286 h 286"/>
                  <a:gd name="T8" fmla="*/ 174 w 200"/>
                  <a:gd name="T9" fmla="*/ 249 h 286"/>
                  <a:gd name="T10" fmla="*/ 200 w 200"/>
                  <a:gd name="T11" fmla="*/ 141 h 286"/>
                  <a:gd name="T12" fmla="*/ 104 w 200"/>
                  <a:gd name="T13" fmla="*/ 0 h 286"/>
                  <a:gd name="T14" fmla="*/ 100 w 200"/>
                  <a:gd name="T15" fmla="*/ 240 h 286"/>
                  <a:gd name="T16" fmla="*/ 62 w 200"/>
                  <a:gd name="T17" fmla="*/ 146 h 286"/>
                  <a:gd name="T18" fmla="*/ 101 w 200"/>
                  <a:gd name="T19" fmla="*/ 47 h 286"/>
                  <a:gd name="T20" fmla="*/ 138 w 200"/>
                  <a:gd name="T21" fmla="*/ 143 h 286"/>
                  <a:gd name="T22" fmla="*/ 100 w 200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" h="286">
                    <a:moveTo>
                      <a:pt x="104" y="0"/>
                    </a:moveTo>
                    <a:cubicBezTo>
                      <a:pt x="70" y="0"/>
                      <a:pt x="44" y="13"/>
                      <a:pt x="26" y="38"/>
                    </a:cubicBezTo>
                    <a:cubicBezTo>
                      <a:pt x="8" y="63"/>
                      <a:pt x="0" y="100"/>
                      <a:pt x="0" y="148"/>
                    </a:cubicBezTo>
                    <a:cubicBezTo>
                      <a:pt x="0" y="240"/>
                      <a:pt x="32" y="286"/>
                      <a:pt x="98" y="286"/>
                    </a:cubicBezTo>
                    <a:cubicBezTo>
                      <a:pt x="131" y="286"/>
                      <a:pt x="156" y="274"/>
                      <a:pt x="174" y="249"/>
                    </a:cubicBezTo>
                    <a:cubicBezTo>
                      <a:pt x="191" y="224"/>
                      <a:pt x="200" y="188"/>
                      <a:pt x="200" y="141"/>
                    </a:cubicBezTo>
                    <a:cubicBezTo>
                      <a:pt x="200" y="47"/>
                      <a:pt x="168" y="0"/>
                      <a:pt x="104" y="0"/>
                    </a:cubicBezTo>
                    <a:close/>
                    <a:moveTo>
                      <a:pt x="100" y="240"/>
                    </a:moveTo>
                    <a:cubicBezTo>
                      <a:pt x="74" y="240"/>
                      <a:pt x="62" y="208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7"/>
                      <a:pt x="126" y="240"/>
                      <a:pt x="10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-4344988" y="-1249362"/>
                <a:ext cx="450850" cy="1060450"/>
              </a:xfrm>
              <a:custGeom>
                <a:avLst/>
                <a:gdLst>
                  <a:gd name="T0" fmla="*/ 120 w 120"/>
                  <a:gd name="T1" fmla="*/ 282 h 282"/>
                  <a:gd name="T2" fmla="*/ 120 w 120"/>
                  <a:gd name="T3" fmla="*/ 0 h 282"/>
                  <a:gd name="T4" fmla="*/ 83 w 120"/>
                  <a:gd name="T5" fmla="*/ 0 h 282"/>
                  <a:gd name="T6" fmla="*/ 45 w 120"/>
                  <a:gd name="T7" fmla="*/ 23 h 282"/>
                  <a:gd name="T8" fmla="*/ 0 w 120"/>
                  <a:gd name="T9" fmla="*/ 41 h 282"/>
                  <a:gd name="T10" fmla="*/ 0 w 120"/>
                  <a:gd name="T11" fmla="*/ 92 h 282"/>
                  <a:gd name="T12" fmla="*/ 17 w 120"/>
                  <a:gd name="T13" fmla="*/ 89 h 282"/>
                  <a:gd name="T14" fmla="*/ 33 w 120"/>
                  <a:gd name="T15" fmla="*/ 84 h 282"/>
                  <a:gd name="T16" fmla="*/ 47 w 120"/>
                  <a:gd name="T17" fmla="*/ 77 h 282"/>
                  <a:gd name="T18" fmla="*/ 59 w 120"/>
                  <a:gd name="T19" fmla="*/ 68 h 282"/>
                  <a:gd name="T20" fmla="*/ 59 w 120"/>
                  <a:gd name="T21" fmla="*/ 282 h 282"/>
                  <a:gd name="T22" fmla="*/ 120 w 120"/>
                  <a:gd name="T2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282">
                    <a:moveTo>
                      <a:pt x="120" y="282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8"/>
                      <a:pt x="59" y="16"/>
                      <a:pt x="45" y="23"/>
                    </a:cubicBezTo>
                    <a:cubicBezTo>
                      <a:pt x="31" y="31"/>
                      <a:pt x="16" y="36"/>
                      <a:pt x="0" y="4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6" y="92"/>
                      <a:pt x="11" y="91"/>
                      <a:pt x="17" y="89"/>
                    </a:cubicBezTo>
                    <a:cubicBezTo>
                      <a:pt x="22" y="88"/>
                      <a:pt x="28" y="86"/>
                      <a:pt x="33" y="84"/>
                    </a:cubicBezTo>
                    <a:cubicBezTo>
                      <a:pt x="38" y="82"/>
                      <a:pt x="43" y="79"/>
                      <a:pt x="47" y="77"/>
                    </a:cubicBezTo>
                    <a:cubicBezTo>
                      <a:pt x="52" y="74"/>
                      <a:pt x="56" y="71"/>
                      <a:pt x="59" y="68"/>
                    </a:cubicBezTo>
                    <a:cubicBezTo>
                      <a:pt x="59" y="282"/>
                      <a:pt x="59" y="282"/>
                      <a:pt x="59" y="282"/>
                    </a:cubicBezTo>
                    <a:lnTo>
                      <a:pt x="120" y="2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-4446588" y="-2732087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7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39 h 286"/>
                  <a:gd name="T16" fmla="*/ 62 w 201"/>
                  <a:gd name="T17" fmla="*/ 146 h 286"/>
                  <a:gd name="T18" fmla="*/ 101 w 201"/>
                  <a:gd name="T19" fmla="*/ 46 h 286"/>
                  <a:gd name="T20" fmla="*/ 138 w 201"/>
                  <a:gd name="T21" fmla="*/ 143 h 286"/>
                  <a:gd name="T22" fmla="*/ 101 w 201"/>
                  <a:gd name="T23" fmla="*/ 23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99"/>
                      <a:pt x="0" y="147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1" y="239"/>
                    </a:moveTo>
                    <a:cubicBezTo>
                      <a:pt x="75" y="239"/>
                      <a:pt x="62" y="208"/>
                      <a:pt x="62" y="146"/>
                    </a:cubicBezTo>
                    <a:cubicBezTo>
                      <a:pt x="62" y="80"/>
                      <a:pt x="75" y="46"/>
                      <a:pt x="101" y="46"/>
                    </a:cubicBezTo>
                    <a:cubicBezTo>
                      <a:pt x="126" y="46"/>
                      <a:pt x="138" y="79"/>
                      <a:pt x="138" y="143"/>
                    </a:cubicBezTo>
                    <a:cubicBezTo>
                      <a:pt x="138" y="207"/>
                      <a:pt x="126" y="239"/>
                      <a:pt x="101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-1687513" y="-2738437"/>
                <a:ext cx="447675" cy="1063625"/>
              </a:xfrm>
              <a:custGeom>
                <a:avLst/>
                <a:gdLst>
                  <a:gd name="T0" fmla="*/ 32 w 119"/>
                  <a:gd name="T1" fmla="*/ 85 h 283"/>
                  <a:gd name="T2" fmla="*/ 47 w 119"/>
                  <a:gd name="T3" fmla="*/ 77 h 283"/>
                  <a:gd name="T4" fmla="*/ 59 w 119"/>
                  <a:gd name="T5" fmla="*/ 69 h 283"/>
                  <a:gd name="T6" fmla="*/ 59 w 119"/>
                  <a:gd name="T7" fmla="*/ 283 h 283"/>
                  <a:gd name="T8" fmla="*/ 119 w 119"/>
                  <a:gd name="T9" fmla="*/ 283 h 283"/>
                  <a:gd name="T10" fmla="*/ 119 w 119"/>
                  <a:gd name="T11" fmla="*/ 0 h 283"/>
                  <a:gd name="T12" fmla="*/ 82 w 119"/>
                  <a:gd name="T13" fmla="*/ 0 h 283"/>
                  <a:gd name="T14" fmla="*/ 44 w 119"/>
                  <a:gd name="T15" fmla="*/ 24 h 283"/>
                  <a:gd name="T16" fmla="*/ 0 w 119"/>
                  <a:gd name="T17" fmla="*/ 42 h 283"/>
                  <a:gd name="T18" fmla="*/ 0 w 119"/>
                  <a:gd name="T19" fmla="*/ 93 h 283"/>
                  <a:gd name="T20" fmla="*/ 16 w 119"/>
                  <a:gd name="T21" fmla="*/ 90 h 283"/>
                  <a:gd name="T22" fmla="*/ 32 w 119"/>
                  <a:gd name="T23" fmla="*/ 8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283">
                    <a:moveTo>
                      <a:pt x="32" y="85"/>
                    </a:moveTo>
                    <a:cubicBezTo>
                      <a:pt x="37" y="82"/>
                      <a:pt x="42" y="80"/>
                      <a:pt x="47" y="77"/>
                    </a:cubicBezTo>
                    <a:cubicBezTo>
                      <a:pt x="51" y="75"/>
                      <a:pt x="55" y="72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1" y="9"/>
                      <a:pt x="58" y="17"/>
                      <a:pt x="44" y="24"/>
                    </a:cubicBezTo>
                    <a:cubicBezTo>
                      <a:pt x="30" y="31"/>
                      <a:pt x="16" y="37"/>
                      <a:pt x="0" y="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" y="93"/>
                      <a:pt x="11" y="92"/>
                      <a:pt x="16" y="90"/>
                    </a:cubicBezTo>
                    <a:cubicBezTo>
                      <a:pt x="22" y="89"/>
                      <a:pt x="27" y="87"/>
                      <a:pt x="3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-5364163" y="239713"/>
                <a:ext cx="752475" cy="1076325"/>
              </a:xfrm>
              <a:custGeom>
                <a:avLst/>
                <a:gdLst>
                  <a:gd name="T0" fmla="*/ 104 w 200"/>
                  <a:gd name="T1" fmla="*/ 0 h 286"/>
                  <a:gd name="T2" fmla="*/ 26 w 200"/>
                  <a:gd name="T3" fmla="*/ 38 h 286"/>
                  <a:gd name="T4" fmla="*/ 0 w 200"/>
                  <a:gd name="T5" fmla="*/ 148 h 286"/>
                  <a:gd name="T6" fmla="*/ 98 w 200"/>
                  <a:gd name="T7" fmla="*/ 286 h 286"/>
                  <a:gd name="T8" fmla="*/ 174 w 200"/>
                  <a:gd name="T9" fmla="*/ 249 h 286"/>
                  <a:gd name="T10" fmla="*/ 200 w 200"/>
                  <a:gd name="T11" fmla="*/ 141 h 286"/>
                  <a:gd name="T12" fmla="*/ 104 w 200"/>
                  <a:gd name="T13" fmla="*/ 0 h 286"/>
                  <a:gd name="T14" fmla="*/ 100 w 200"/>
                  <a:gd name="T15" fmla="*/ 240 h 286"/>
                  <a:gd name="T16" fmla="*/ 62 w 200"/>
                  <a:gd name="T17" fmla="*/ 146 h 286"/>
                  <a:gd name="T18" fmla="*/ 101 w 200"/>
                  <a:gd name="T19" fmla="*/ 47 h 286"/>
                  <a:gd name="T20" fmla="*/ 138 w 200"/>
                  <a:gd name="T21" fmla="*/ 143 h 286"/>
                  <a:gd name="T22" fmla="*/ 100 w 200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" h="286">
                    <a:moveTo>
                      <a:pt x="104" y="0"/>
                    </a:moveTo>
                    <a:cubicBezTo>
                      <a:pt x="70" y="0"/>
                      <a:pt x="44" y="13"/>
                      <a:pt x="26" y="38"/>
                    </a:cubicBezTo>
                    <a:cubicBezTo>
                      <a:pt x="8" y="63"/>
                      <a:pt x="0" y="100"/>
                      <a:pt x="0" y="148"/>
                    </a:cubicBezTo>
                    <a:cubicBezTo>
                      <a:pt x="0" y="240"/>
                      <a:pt x="32" y="286"/>
                      <a:pt x="98" y="286"/>
                    </a:cubicBezTo>
                    <a:cubicBezTo>
                      <a:pt x="131" y="286"/>
                      <a:pt x="156" y="274"/>
                      <a:pt x="174" y="249"/>
                    </a:cubicBezTo>
                    <a:cubicBezTo>
                      <a:pt x="191" y="224"/>
                      <a:pt x="200" y="188"/>
                      <a:pt x="200" y="141"/>
                    </a:cubicBezTo>
                    <a:cubicBezTo>
                      <a:pt x="200" y="47"/>
                      <a:pt x="168" y="0"/>
                      <a:pt x="104" y="0"/>
                    </a:cubicBezTo>
                    <a:close/>
                    <a:moveTo>
                      <a:pt x="100" y="240"/>
                    </a:moveTo>
                    <a:cubicBezTo>
                      <a:pt x="74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8"/>
                      <a:pt x="126" y="240"/>
                      <a:pt x="10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3487738" y="-2738437"/>
                <a:ext cx="447675" cy="1063625"/>
              </a:xfrm>
              <a:custGeom>
                <a:avLst/>
                <a:gdLst>
                  <a:gd name="T0" fmla="*/ 32 w 119"/>
                  <a:gd name="T1" fmla="*/ 85 h 283"/>
                  <a:gd name="T2" fmla="*/ 47 w 119"/>
                  <a:gd name="T3" fmla="*/ 77 h 283"/>
                  <a:gd name="T4" fmla="*/ 59 w 119"/>
                  <a:gd name="T5" fmla="*/ 69 h 283"/>
                  <a:gd name="T6" fmla="*/ 59 w 119"/>
                  <a:gd name="T7" fmla="*/ 283 h 283"/>
                  <a:gd name="T8" fmla="*/ 119 w 119"/>
                  <a:gd name="T9" fmla="*/ 283 h 283"/>
                  <a:gd name="T10" fmla="*/ 119 w 119"/>
                  <a:gd name="T11" fmla="*/ 0 h 283"/>
                  <a:gd name="T12" fmla="*/ 83 w 119"/>
                  <a:gd name="T13" fmla="*/ 0 h 283"/>
                  <a:gd name="T14" fmla="*/ 44 w 119"/>
                  <a:gd name="T15" fmla="*/ 24 h 283"/>
                  <a:gd name="T16" fmla="*/ 0 w 119"/>
                  <a:gd name="T17" fmla="*/ 42 h 283"/>
                  <a:gd name="T18" fmla="*/ 0 w 119"/>
                  <a:gd name="T19" fmla="*/ 93 h 283"/>
                  <a:gd name="T20" fmla="*/ 16 w 119"/>
                  <a:gd name="T21" fmla="*/ 90 h 283"/>
                  <a:gd name="T22" fmla="*/ 32 w 119"/>
                  <a:gd name="T23" fmla="*/ 8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9" h="283">
                    <a:moveTo>
                      <a:pt x="32" y="85"/>
                    </a:moveTo>
                    <a:cubicBezTo>
                      <a:pt x="37" y="82"/>
                      <a:pt x="42" y="80"/>
                      <a:pt x="47" y="77"/>
                    </a:cubicBezTo>
                    <a:cubicBezTo>
                      <a:pt x="51" y="75"/>
                      <a:pt x="55" y="72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19" y="283"/>
                      <a:pt x="119" y="283"/>
                      <a:pt x="119" y="283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1" y="9"/>
                      <a:pt x="59" y="17"/>
                      <a:pt x="44" y="24"/>
                    </a:cubicBezTo>
                    <a:cubicBezTo>
                      <a:pt x="31" y="31"/>
                      <a:pt x="16" y="37"/>
                      <a:pt x="0" y="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5" y="93"/>
                      <a:pt x="11" y="92"/>
                      <a:pt x="16" y="90"/>
                    </a:cubicBezTo>
                    <a:cubicBezTo>
                      <a:pt x="22" y="89"/>
                      <a:pt x="27" y="87"/>
                      <a:pt x="32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-1792288" y="-1246187"/>
                <a:ext cx="755650" cy="1076325"/>
              </a:xfrm>
              <a:custGeom>
                <a:avLst/>
                <a:gdLst>
                  <a:gd name="T0" fmla="*/ 99 w 201"/>
                  <a:gd name="T1" fmla="*/ 286 h 286"/>
                  <a:gd name="T2" fmla="*/ 174 w 201"/>
                  <a:gd name="T3" fmla="*/ 249 h 286"/>
                  <a:gd name="T4" fmla="*/ 201 w 201"/>
                  <a:gd name="T5" fmla="*/ 141 h 286"/>
                  <a:gd name="T6" fmla="*/ 104 w 201"/>
                  <a:gd name="T7" fmla="*/ 0 h 286"/>
                  <a:gd name="T8" fmla="*/ 27 w 201"/>
                  <a:gd name="T9" fmla="*/ 38 h 286"/>
                  <a:gd name="T10" fmla="*/ 0 w 201"/>
                  <a:gd name="T11" fmla="*/ 148 h 286"/>
                  <a:gd name="T12" fmla="*/ 99 w 201"/>
                  <a:gd name="T13" fmla="*/ 286 h 286"/>
                  <a:gd name="T14" fmla="*/ 102 w 201"/>
                  <a:gd name="T15" fmla="*/ 47 h 286"/>
                  <a:gd name="T16" fmla="*/ 139 w 201"/>
                  <a:gd name="T17" fmla="*/ 143 h 286"/>
                  <a:gd name="T18" fmla="*/ 101 w 201"/>
                  <a:gd name="T19" fmla="*/ 240 h 286"/>
                  <a:gd name="T20" fmla="*/ 62 w 201"/>
                  <a:gd name="T21" fmla="*/ 146 h 286"/>
                  <a:gd name="T22" fmla="*/ 102 w 201"/>
                  <a:gd name="T23" fmla="*/ 47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99" y="286"/>
                    </a:moveTo>
                    <a:cubicBezTo>
                      <a:pt x="132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9" y="0"/>
                      <a:pt x="104" y="0"/>
                    </a:cubicBezTo>
                    <a:cubicBezTo>
                      <a:pt x="70" y="0"/>
                      <a:pt x="45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lose/>
                    <a:moveTo>
                      <a:pt x="102" y="47"/>
                    </a:moveTo>
                    <a:cubicBezTo>
                      <a:pt x="126" y="47"/>
                      <a:pt x="139" y="79"/>
                      <a:pt x="139" y="143"/>
                    </a:cubicBezTo>
                    <a:cubicBezTo>
                      <a:pt x="139" y="207"/>
                      <a:pt x="126" y="240"/>
                      <a:pt x="101" y="240"/>
                    </a:cubicBezTo>
                    <a:cubicBezTo>
                      <a:pt x="75" y="240"/>
                      <a:pt x="62" y="208"/>
                      <a:pt x="62" y="146"/>
                    </a:cubicBezTo>
                    <a:cubicBezTo>
                      <a:pt x="62" y="80"/>
                      <a:pt x="75" y="47"/>
                      <a:pt x="10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-5262563" y="-2738437"/>
                <a:ext cx="450850" cy="1063625"/>
              </a:xfrm>
              <a:custGeom>
                <a:avLst/>
                <a:gdLst>
                  <a:gd name="T0" fmla="*/ 33 w 120"/>
                  <a:gd name="T1" fmla="*/ 85 h 283"/>
                  <a:gd name="T2" fmla="*/ 47 w 120"/>
                  <a:gd name="T3" fmla="*/ 77 h 283"/>
                  <a:gd name="T4" fmla="*/ 59 w 120"/>
                  <a:gd name="T5" fmla="*/ 69 h 283"/>
                  <a:gd name="T6" fmla="*/ 59 w 120"/>
                  <a:gd name="T7" fmla="*/ 283 h 283"/>
                  <a:gd name="T8" fmla="*/ 120 w 120"/>
                  <a:gd name="T9" fmla="*/ 283 h 283"/>
                  <a:gd name="T10" fmla="*/ 120 w 120"/>
                  <a:gd name="T11" fmla="*/ 0 h 283"/>
                  <a:gd name="T12" fmla="*/ 83 w 120"/>
                  <a:gd name="T13" fmla="*/ 0 h 283"/>
                  <a:gd name="T14" fmla="*/ 45 w 120"/>
                  <a:gd name="T15" fmla="*/ 24 h 283"/>
                  <a:gd name="T16" fmla="*/ 0 w 120"/>
                  <a:gd name="T17" fmla="*/ 42 h 283"/>
                  <a:gd name="T18" fmla="*/ 0 w 120"/>
                  <a:gd name="T19" fmla="*/ 93 h 283"/>
                  <a:gd name="T20" fmla="*/ 17 w 120"/>
                  <a:gd name="T21" fmla="*/ 90 h 283"/>
                  <a:gd name="T22" fmla="*/ 33 w 120"/>
                  <a:gd name="T23" fmla="*/ 8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283">
                    <a:moveTo>
                      <a:pt x="33" y="85"/>
                    </a:moveTo>
                    <a:cubicBezTo>
                      <a:pt x="38" y="82"/>
                      <a:pt x="43" y="80"/>
                      <a:pt x="47" y="77"/>
                    </a:cubicBezTo>
                    <a:cubicBezTo>
                      <a:pt x="52" y="75"/>
                      <a:pt x="56" y="72"/>
                      <a:pt x="59" y="69"/>
                    </a:cubicBezTo>
                    <a:cubicBezTo>
                      <a:pt x="59" y="283"/>
                      <a:pt x="59" y="283"/>
                      <a:pt x="59" y="283"/>
                    </a:cubicBezTo>
                    <a:cubicBezTo>
                      <a:pt x="120" y="283"/>
                      <a:pt x="120" y="283"/>
                      <a:pt x="120" y="283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9"/>
                      <a:pt x="59" y="17"/>
                      <a:pt x="45" y="24"/>
                    </a:cubicBezTo>
                    <a:cubicBezTo>
                      <a:pt x="31" y="31"/>
                      <a:pt x="16" y="37"/>
                      <a:pt x="0" y="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6" y="93"/>
                      <a:pt x="11" y="92"/>
                      <a:pt x="17" y="90"/>
                    </a:cubicBezTo>
                    <a:cubicBezTo>
                      <a:pt x="22" y="89"/>
                      <a:pt x="27" y="87"/>
                      <a:pt x="3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4"/>
              <p:cNvSpPr>
                <a:spLocks noEditPoints="1"/>
              </p:cNvSpPr>
              <p:nvPr/>
            </p:nvSpPr>
            <p:spPr bwMode="auto">
              <a:xfrm>
                <a:off x="-4446588" y="239713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40 h 286"/>
                  <a:gd name="T16" fmla="*/ 62 w 201"/>
                  <a:gd name="T17" fmla="*/ 146 h 286"/>
                  <a:gd name="T18" fmla="*/ 101 w 201"/>
                  <a:gd name="T19" fmla="*/ 47 h 286"/>
                  <a:gd name="T20" fmla="*/ 138 w 201"/>
                  <a:gd name="T21" fmla="*/ 143 h 286"/>
                  <a:gd name="T22" fmla="*/ 101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1" y="240"/>
                    </a:moveTo>
                    <a:cubicBezTo>
                      <a:pt x="75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8"/>
                      <a:pt x="126" y="240"/>
                      <a:pt x="101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-2608263" y="-1249362"/>
                <a:ext cx="450850" cy="1060450"/>
              </a:xfrm>
              <a:custGeom>
                <a:avLst/>
                <a:gdLst>
                  <a:gd name="T0" fmla="*/ 120 w 120"/>
                  <a:gd name="T1" fmla="*/ 282 h 282"/>
                  <a:gd name="T2" fmla="*/ 120 w 120"/>
                  <a:gd name="T3" fmla="*/ 0 h 282"/>
                  <a:gd name="T4" fmla="*/ 83 w 120"/>
                  <a:gd name="T5" fmla="*/ 0 h 282"/>
                  <a:gd name="T6" fmla="*/ 45 w 120"/>
                  <a:gd name="T7" fmla="*/ 23 h 282"/>
                  <a:gd name="T8" fmla="*/ 0 w 120"/>
                  <a:gd name="T9" fmla="*/ 41 h 282"/>
                  <a:gd name="T10" fmla="*/ 0 w 120"/>
                  <a:gd name="T11" fmla="*/ 92 h 282"/>
                  <a:gd name="T12" fmla="*/ 17 w 120"/>
                  <a:gd name="T13" fmla="*/ 89 h 282"/>
                  <a:gd name="T14" fmla="*/ 33 w 120"/>
                  <a:gd name="T15" fmla="*/ 84 h 282"/>
                  <a:gd name="T16" fmla="*/ 47 w 120"/>
                  <a:gd name="T17" fmla="*/ 77 h 282"/>
                  <a:gd name="T18" fmla="*/ 59 w 120"/>
                  <a:gd name="T19" fmla="*/ 68 h 282"/>
                  <a:gd name="T20" fmla="*/ 59 w 120"/>
                  <a:gd name="T21" fmla="*/ 282 h 282"/>
                  <a:gd name="T22" fmla="*/ 120 w 120"/>
                  <a:gd name="T2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282">
                    <a:moveTo>
                      <a:pt x="120" y="282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8"/>
                      <a:pt x="59" y="16"/>
                      <a:pt x="45" y="23"/>
                    </a:cubicBezTo>
                    <a:cubicBezTo>
                      <a:pt x="31" y="31"/>
                      <a:pt x="16" y="36"/>
                      <a:pt x="0" y="4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6" y="92"/>
                      <a:pt x="11" y="91"/>
                      <a:pt x="17" y="89"/>
                    </a:cubicBezTo>
                    <a:cubicBezTo>
                      <a:pt x="22" y="88"/>
                      <a:pt x="28" y="86"/>
                      <a:pt x="33" y="84"/>
                    </a:cubicBezTo>
                    <a:cubicBezTo>
                      <a:pt x="38" y="82"/>
                      <a:pt x="43" y="79"/>
                      <a:pt x="47" y="77"/>
                    </a:cubicBezTo>
                    <a:cubicBezTo>
                      <a:pt x="52" y="74"/>
                      <a:pt x="56" y="71"/>
                      <a:pt x="59" y="68"/>
                    </a:cubicBezTo>
                    <a:cubicBezTo>
                      <a:pt x="59" y="282"/>
                      <a:pt x="59" y="282"/>
                      <a:pt x="59" y="282"/>
                    </a:cubicBezTo>
                    <a:lnTo>
                      <a:pt x="120" y="2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-2709863" y="239713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0 w 201"/>
                  <a:gd name="T15" fmla="*/ 240 h 286"/>
                  <a:gd name="T16" fmla="*/ 62 w 201"/>
                  <a:gd name="T17" fmla="*/ 146 h 286"/>
                  <a:gd name="T18" fmla="*/ 101 w 201"/>
                  <a:gd name="T19" fmla="*/ 47 h 286"/>
                  <a:gd name="T20" fmla="*/ 138 w 201"/>
                  <a:gd name="T21" fmla="*/ 143 h 286"/>
                  <a:gd name="T22" fmla="*/ 100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0" y="240"/>
                    </a:moveTo>
                    <a:cubicBezTo>
                      <a:pt x="75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1" y="47"/>
                    </a:cubicBezTo>
                    <a:cubicBezTo>
                      <a:pt x="126" y="47"/>
                      <a:pt x="138" y="79"/>
                      <a:pt x="138" y="143"/>
                    </a:cubicBezTo>
                    <a:cubicBezTo>
                      <a:pt x="138" y="208"/>
                      <a:pt x="126" y="240"/>
                      <a:pt x="100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7"/>
              <p:cNvSpPr>
                <a:spLocks noEditPoints="1"/>
              </p:cNvSpPr>
              <p:nvPr/>
            </p:nvSpPr>
            <p:spPr bwMode="auto">
              <a:xfrm>
                <a:off x="-2709863" y="-2732087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7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0 w 201"/>
                  <a:gd name="T15" fmla="*/ 239 h 286"/>
                  <a:gd name="T16" fmla="*/ 62 w 201"/>
                  <a:gd name="T17" fmla="*/ 146 h 286"/>
                  <a:gd name="T18" fmla="*/ 101 w 201"/>
                  <a:gd name="T19" fmla="*/ 46 h 286"/>
                  <a:gd name="T20" fmla="*/ 138 w 201"/>
                  <a:gd name="T21" fmla="*/ 143 h 286"/>
                  <a:gd name="T22" fmla="*/ 100 w 201"/>
                  <a:gd name="T23" fmla="*/ 239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4" y="13"/>
                      <a:pt x="27" y="38"/>
                    </a:cubicBezTo>
                    <a:cubicBezTo>
                      <a:pt x="9" y="63"/>
                      <a:pt x="0" y="99"/>
                      <a:pt x="0" y="147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1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8" y="0"/>
                      <a:pt x="104" y="0"/>
                    </a:cubicBezTo>
                    <a:close/>
                    <a:moveTo>
                      <a:pt x="100" y="239"/>
                    </a:moveTo>
                    <a:cubicBezTo>
                      <a:pt x="75" y="239"/>
                      <a:pt x="62" y="208"/>
                      <a:pt x="62" y="146"/>
                    </a:cubicBezTo>
                    <a:cubicBezTo>
                      <a:pt x="62" y="80"/>
                      <a:pt x="75" y="46"/>
                      <a:pt x="101" y="46"/>
                    </a:cubicBezTo>
                    <a:cubicBezTo>
                      <a:pt x="126" y="46"/>
                      <a:pt x="138" y="79"/>
                      <a:pt x="138" y="143"/>
                    </a:cubicBezTo>
                    <a:cubicBezTo>
                      <a:pt x="138" y="207"/>
                      <a:pt x="126" y="239"/>
                      <a:pt x="100" y="2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-3592513" y="-1246187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5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40 h 286"/>
                  <a:gd name="T16" fmla="*/ 62 w 201"/>
                  <a:gd name="T17" fmla="*/ 146 h 286"/>
                  <a:gd name="T18" fmla="*/ 102 w 201"/>
                  <a:gd name="T19" fmla="*/ 47 h 286"/>
                  <a:gd name="T20" fmla="*/ 139 w 201"/>
                  <a:gd name="T21" fmla="*/ 143 h 286"/>
                  <a:gd name="T22" fmla="*/ 101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1" y="0"/>
                      <a:pt x="45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2" y="286"/>
                      <a:pt x="157" y="274"/>
                      <a:pt x="175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9" y="0"/>
                      <a:pt x="104" y="0"/>
                    </a:cubicBezTo>
                    <a:close/>
                    <a:moveTo>
                      <a:pt x="101" y="240"/>
                    </a:moveTo>
                    <a:cubicBezTo>
                      <a:pt x="75" y="240"/>
                      <a:pt x="62" y="208"/>
                      <a:pt x="62" y="146"/>
                    </a:cubicBezTo>
                    <a:cubicBezTo>
                      <a:pt x="62" y="80"/>
                      <a:pt x="75" y="47"/>
                      <a:pt x="102" y="47"/>
                    </a:cubicBezTo>
                    <a:cubicBezTo>
                      <a:pt x="126" y="47"/>
                      <a:pt x="139" y="79"/>
                      <a:pt x="139" y="143"/>
                    </a:cubicBezTo>
                    <a:cubicBezTo>
                      <a:pt x="139" y="207"/>
                      <a:pt x="126" y="240"/>
                      <a:pt x="101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-1792288" y="239713"/>
                <a:ext cx="755650" cy="1076325"/>
              </a:xfrm>
              <a:custGeom>
                <a:avLst/>
                <a:gdLst>
                  <a:gd name="T0" fmla="*/ 104 w 201"/>
                  <a:gd name="T1" fmla="*/ 0 h 286"/>
                  <a:gd name="T2" fmla="*/ 27 w 201"/>
                  <a:gd name="T3" fmla="*/ 38 h 286"/>
                  <a:gd name="T4" fmla="*/ 0 w 201"/>
                  <a:gd name="T5" fmla="*/ 148 h 286"/>
                  <a:gd name="T6" fmla="*/ 99 w 201"/>
                  <a:gd name="T7" fmla="*/ 286 h 286"/>
                  <a:gd name="T8" fmla="*/ 174 w 201"/>
                  <a:gd name="T9" fmla="*/ 249 h 286"/>
                  <a:gd name="T10" fmla="*/ 201 w 201"/>
                  <a:gd name="T11" fmla="*/ 141 h 286"/>
                  <a:gd name="T12" fmla="*/ 104 w 201"/>
                  <a:gd name="T13" fmla="*/ 0 h 286"/>
                  <a:gd name="T14" fmla="*/ 101 w 201"/>
                  <a:gd name="T15" fmla="*/ 240 h 286"/>
                  <a:gd name="T16" fmla="*/ 62 w 201"/>
                  <a:gd name="T17" fmla="*/ 146 h 286"/>
                  <a:gd name="T18" fmla="*/ 102 w 201"/>
                  <a:gd name="T19" fmla="*/ 47 h 286"/>
                  <a:gd name="T20" fmla="*/ 139 w 201"/>
                  <a:gd name="T21" fmla="*/ 143 h 286"/>
                  <a:gd name="T22" fmla="*/ 101 w 201"/>
                  <a:gd name="T23" fmla="*/ 24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286">
                    <a:moveTo>
                      <a:pt x="104" y="0"/>
                    </a:moveTo>
                    <a:cubicBezTo>
                      <a:pt x="70" y="0"/>
                      <a:pt x="45" y="13"/>
                      <a:pt x="27" y="38"/>
                    </a:cubicBezTo>
                    <a:cubicBezTo>
                      <a:pt x="9" y="63"/>
                      <a:pt x="0" y="100"/>
                      <a:pt x="0" y="148"/>
                    </a:cubicBezTo>
                    <a:cubicBezTo>
                      <a:pt x="0" y="240"/>
                      <a:pt x="33" y="286"/>
                      <a:pt x="99" y="286"/>
                    </a:cubicBezTo>
                    <a:cubicBezTo>
                      <a:pt x="132" y="286"/>
                      <a:pt x="157" y="274"/>
                      <a:pt x="174" y="249"/>
                    </a:cubicBezTo>
                    <a:cubicBezTo>
                      <a:pt x="192" y="224"/>
                      <a:pt x="201" y="188"/>
                      <a:pt x="201" y="141"/>
                    </a:cubicBezTo>
                    <a:cubicBezTo>
                      <a:pt x="201" y="47"/>
                      <a:pt x="169" y="0"/>
                      <a:pt x="104" y="0"/>
                    </a:cubicBezTo>
                    <a:close/>
                    <a:moveTo>
                      <a:pt x="101" y="240"/>
                    </a:moveTo>
                    <a:cubicBezTo>
                      <a:pt x="75" y="240"/>
                      <a:pt x="62" y="209"/>
                      <a:pt x="62" y="146"/>
                    </a:cubicBezTo>
                    <a:cubicBezTo>
                      <a:pt x="62" y="80"/>
                      <a:pt x="75" y="47"/>
                      <a:pt x="102" y="47"/>
                    </a:cubicBezTo>
                    <a:cubicBezTo>
                      <a:pt x="126" y="47"/>
                      <a:pt x="139" y="79"/>
                      <a:pt x="139" y="143"/>
                    </a:cubicBezTo>
                    <a:cubicBezTo>
                      <a:pt x="139" y="208"/>
                      <a:pt x="126" y="240"/>
                      <a:pt x="101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14"/>
                <a:endParaRPr lang="en-US" sz="294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4811838" y="2644611"/>
            <a:ext cx="1946307" cy="1946307"/>
            <a:chOff x="6390941" y="2278062"/>
            <a:chExt cx="1946307" cy="1946307"/>
          </a:xfrm>
        </p:grpSpPr>
        <p:sp>
          <p:nvSpPr>
            <p:cNvPr id="56" name="Rectangle 55"/>
            <p:cNvSpPr/>
            <p:nvPr/>
          </p:nvSpPr>
          <p:spPr bwMode="auto">
            <a:xfrm>
              <a:off x="6390941" y="2278062"/>
              <a:ext cx="1946307" cy="1946307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362" y="2797306"/>
              <a:ext cx="819071" cy="93336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2657141" y="2644611"/>
            <a:ext cx="1946307" cy="1946307"/>
            <a:chOff x="4236244" y="2278062"/>
            <a:chExt cx="1946307" cy="194630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4236244" y="2278062"/>
              <a:ext cx="1946307" cy="1946307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Registration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817" y="2864628"/>
              <a:ext cx="1293159" cy="798716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6964140" y="2644610"/>
            <a:ext cx="1946307" cy="1946307"/>
            <a:chOff x="8543243" y="2278061"/>
            <a:chExt cx="1946307" cy="1946307"/>
          </a:xfrm>
        </p:grpSpPr>
        <p:sp>
          <p:nvSpPr>
            <p:cNvPr id="58" name="Rectangle 57"/>
            <p:cNvSpPr/>
            <p:nvPr/>
          </p:nvSpPr>
          <p:spPr bwMode="auto">
            <a:xfrm>
              <a:off x="8543243" y="2278061"/>
              <a:ext cx="1946307" cy="1946307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Notifications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8661" y="2895431"/>
              <a:ext cx="1155470" cy="737110"/>
            </a:xfrm>
            <a:prstGeom prst="rect">
              <a:avLst/>
            </a:prstGeom>
          </p:spPr>
        </p:pic>
      </p:grpSp>
      <p:grpSp>
        <p:nvGrpSpPr>
          <p:cNvPr id="168" name="Group 167"/>
          <p:cNvGrpSpPr/>
          <p:nvPr/>
        </p:nvGrpSpPr>
        <p:grpSpPr>
          <a:xfrm>
            <a:off x="9113044" y="2644610"/>
            <a:ext cx="1946307" cy="1946307"/>
            <a:chOff x="9113044" y="2644610"/>
            <a:chExt cx="1946307" cy="194630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9113044" y="2644610"/>
              <a:ext cx="1946307" cy="1946307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Monitoring</a:t>
              </a: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9735359" y="3427194"/>
              <a:ext cx="701675" cy="406399"/>
              <a:chOff x="3120232" y="3811587"/>
              <a:chExt cx="701675" cy="406399"/>
            </a:xfrm>
          </p:grpSpPr>
          <p:sp>
            <p:nvSpPr>
              <p:cNvPr id="150" name="Rectangle 9"/>
              <p:cNvSpPr>
                <a:spLocks noChangeArrowheads="1"/>
              </p:cNvSpPr>
              <p:nvPr/>
            </p:nvSpPr>
            <p:spPr bwMode="auto">
              <a:xfrm>
                <a:off x="3120232" y="4162424"/>
                <a:ext cx="701675" cy="555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49"/>
              <p:cNvSpPr>
                <a:spLocks/>
              </p:cNvSpPr>
              <p:nvPr/>
            </p:nvSpPr>
            <p:spPr bwMode="auto">
              <a:xfrm>
                <a:off x="3120232" y="3811587"/>
                <a:ext cx="701675" cy="350837"/>
              </a:xfrm>
              <a:custGeom>
                <a:avLst/>
                <a:gdLst>
                  <a:gd name="T0" fmla="*/ 44 w 88"/>
                  <a:gd name="T1" fmla="*/ 0 h 44"/>
                  <a:gd name="T2" fmla="*/ 0 w 88"/>
                  <a:gd name="T3" fmla="*/ 44 h 44"/>
                  <a:gd name="T4" fmla="*/ 88 w 88"/>
                  <a:gd name="T5" fmla="*/ 44 h 44"/>
                  <a:gd name="T6" fmla="*/ 44 w 88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44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50"/>
              <p:cNvSpPr>
                <a:spLocks noChangeArrowheads="1"/>
              </p:cNvSpPr>
              <p:nvPr/>
            </p:nvSpPr>
            <p:spPr bwMode="auto">
              <a:xfrm>
                <a:off x="3463132" y="3835399"/>
                <a:ext cx="15875" cy="9525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51"/>
              <p:cNvSpPr>
                <a:spLocks/>
              </p:cNvSpPr>
              <p:nvPr/>
            </p:nvSpPr>
            <p:spPr bwMode="auto">
              <a:xfrm>
                <a:off x="3407569" y="3843337"/>
                <a:ext cx="15875" cy="31750"/>
              </a:xfrm>
              <a:custGeom>
                <a:avLst/>
                <a:gdLst>
                  <a:gd name="T0" fmla="*/ 5 w 10"/>
                  <a:gd name="T1" fmla="*/ 20 h 20"/>
                  <a:gd name="T2" fmla="*/ 0 w 10"/>
                  <a:gd name="T3" fmla="*/ 0 h 20"/>
                  <a:gd name="T4" fmla="*/ 5 w 10"/>
                  <a:gd name="T5" fmla="*/ 0 h 20"/>
                  <a:gd name="T6" fmla="*/ 10 w 10"/>
                  <a:gd name="T7" fmla="*/ 15 h 20"/>
                  <a:gd name="T8" fmla="*/ 5 w 1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5" y="2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10" y="15"/>
                    </a:lnTo>
                    <a:lnTo>
                      <a:pt x="5" y="2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52"/>
              <p:cNvSpPr>
                <a:spLocks/>
              </p:cNvSpPr>
              <p:nvPr/>
            </p:nvSpPr>
            <p:spPr bwMode="auto">
              <a:xfrm>
                <a:off x="3526632" y="3843337"/>
                <a:ext cx="15875" cy="31750"/>
              </a:xfrm>
              <a:custGeom>
                <a:avLst/>
                <a:gdLst>
                  <a:gd name="T0" fmla="*/ 5 w 10"/>
                  <a:gd name="T1" fmla="*/ 20 h 20"/>
                  <a:gd name="T2" fmla="*/ 0 w 10"/>
                  <a:gd name="T3" fmla="*/ 15 h 20"/>
                  <a:gd name="T4" fmla="*/ 0 w 10"/>
                  <a:gd name="T5" fmla="*/ 0 h 20"/>
                  <a:gd name="T6" fmla="*/ 10 w 10"/>
                  <a:gd name="T7" fmla="*/ 0 h 20"/>
                  <a:gd name="T8" fmla="*/ 5 w 1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5" y="20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5" y="2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53"/>
              <p:cNvSpPr>
                <a:spLocks/>
              </p:cNvSpPr>
              <p:nvPr/>
            </p:nvSpPr>
            <p:spPr bwMode="auto">
              <a:xfrm>
                <a:off x="3629819" y="3890962"/>
                <a:ext cx="23813" cy="31750"/>
              </a:xfrm>
              <a:custGeom>
                <a:avLst/>
                <a:gdLst>
                  <a:gd name="T0" fmla="*/ 5 w 15"/>
                  <a:gd name="T1" fmla="*/ 20 h 20"/>
                  <a:gd name="T2" fmla="*/ 0 w 15"/>
                  <a:gd name="T3" fmla="*/ 15 h 20"/>
                  <a:gd name="T4" fmla="*/ 10 w 15"/>
                  <a:gd name="T5" fmla="*/ 0 h 20"/>
                  <a:gd name="T6" fmla="*/ 15 w 15"/>
                  <a:gd name="T7" fmla="*/ 0 h 20"/>
                  <a:gd name="T8" fmla="*/ 5 w 1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5" y="20"/>
                    </a:moveTo>
                    <a:lnTo>
                      <a:pt x="0" y="15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5" y="2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54"/>
              <p:cNvSpPr>
                <a:spLocks/>
              </p:cNvSpPr>
              <p:nvPr/>
            </p:nvSpPr>
            <p:spPr bwMode="auto">
              <a:xfrm>
                <a:off x="3709194" y="3978274"/>
                <a:ext cx="33338" cy="25400"/>
              </a:xfrm>
              <a:custGeom>
                <a:avLst/>
                <a:gdLst>
                  <a:gd name="T0" fmla="*/ 5 w 21"/>
                  <a:gd name="T1" fmla="*/ 16 h 16"/>
                  <a:gd name="T2" fmla="*/ 0 w 21"/>
                  <a:gd name="T3" fmla="*/ 10 h 16"/>
                  <a:gd name="T4" fmla="*/ 21 w 21"/>
                  <a:gd name="T5" fmla="*/ 0 h 16"/>
                  <a:gd name="T6" fmla="*/ 21 w 21"/>
                  <a:gd name="T7" fmla="*/ 5 h 16"/>
                  <a:gd name="T8" fmla="*/ 5 w 21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6">
                    <a:moveTo>
                      <a:pt x="5" y="16"/>
                    </a:moveTo>
                    <a:lnTo>
                      <a:pt x="0" y="10"/>
                    </a:lnTo>
                    <a:lnTo>
                      <a:pt x="21" y="0"/>
                    </a:lnTo>
                    <a:lnTo>
                      <a:pt x="21" y="5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55"/>
              <p:cNvSpPr>
                <a:spLocks/>
              </p:cNvSpPr>
              <p:nvPr/>
            </p:nvSpPr>
            <p:spPr bwMode="auto">
              <a:xfrm>
                <a:off x="3758407" y="4098924"/>
                <a:ext cx="31750" cy="15875"/>
              </a:xfrm>
              <a:custGeom>
                <a:avLst/>
                <a:gdLst>
                  <a:gd name="T0" fmla="*/ 5 w 20"/>
                  <a:gd name="T1" fmla="*/ 10 h 10"/>
                  <a:gd name="T2" fmla="*/ 0 w 20"/>
                  <a:gd name="T3" fmla="*/ 5 h 10"/>
                  <a:gd name="T4" fmla="*/ 20 w 20"/>
                  <a:gd name="T5" fmla="*/ 0 h 10"/>
                  <a:gd name="T6" fmla="*/ 20 w 20"/>
                  <a:gd name="T7" fmla="*/ 5 h 10"/>
                  <a:gd name="T8" fmla="*/ 5 w 2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5" y="10"/>
                    </a:moveTo>
                    <a:lnTo>
                      <a:pt x="0" y="5"/>
                    </a:lnTo>
                    <a:lnTo>
                      <a:pt x="20" y="0"/>
                    </a:lnTo>
                    <a:lnTo>
                      <a:pt x="20" y="5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56"/>
              <p:cNvSpPr>
                <a:spLocks/>
              </p:cNvSpPr>
              <p:nvPr/>
            </p:nvSpPr>
            <p:spPr bwMode="auto">
              <a:xfrm>
                <a:off x="3288507" y="3883024"/>
                <a:ext cx="23813" cy="31750"/>
              </a:xfrm>
              <a:custGeom>
                <a:avLst/>
                <a:gdLst>
                  <a:gd name="T0" fmla="*/ 10 w 15"/>
                  <a:gd name="T1" fmla="*/ 20 h 20"/>
                  <a:gd name="T2" fmla="*/ 0 w 15"/>
                  <a:gd name="T3" fmla="*/ 5 h 20"/>
                  <a:gd name="T4" fmla="*/ 5 w 15"/>
                  <a:gd name="T5" fmla="*/ 0 h 20"/>
                  <a:gd name="T6" fmla="*/ 15 w 15"/>
                  <a:gd name="T7" fmla="*/ 20 h 20"/>
                  <a:gd name="T8" fmla="*/ 10 w 1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0" y="20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15" y="20"/>
                    </a:lnTo>
                    <a:lnTo>
                      <a:pt x="10" y="2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57"/>
              <p:cNvSpPr>
                <a:spLocks/>
              </p:cNvSpPr>
              <p:nvPr/>
            </p:nvSpPr>
            <p:spPr bwMode="auto">
              <a:xfrm>
                <a:off x="3201194" y="3970337"/>
                <a:ext cx="31750" cy="23812"/>
              </a:xfrm>
              <a:custGeom>
                <a:avLst/>
                <a:gdLst>
                  <a:gd name="T0" fmla="*/ 15 w 20"/>
                  <a:gd name="T1" fmla="*/ 15 h 15"/>
                  <a:gd name="T2" fmla="*/ 0 w 20"/>
                  <a:gd name="T3" fmla="*/ 5 h 15"/>
                  <a:gd name="T4" fmla="*/ 5 w 20"/>
                  <a:gd name="T5" fmla="*/ 0 h 15"/>
                  <a:gd name="T6" fmla="*/ 20 w 20"/>
                  <a:gd name="T7" fmla="*/ 10 h 15"/>
                  <a:gd name="T8" fmla="*/ 15 w 20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5" y="15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20" y="10"/>
                    </a:lnTo>
                    <a:lnTo>
                      <a:pt x="15" y="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58"/>
              <p:cNvSpPr>
                <a:spLocks/>
              </p:cNvSpPr>
              <p:nvPr/>
            </p:nvSpPr>
            <p:spPr bwMode="auto">
              <a:xfrm>
                <a:off x="3153569" y="4098924"/>
                <a:ext cx="31750" cy="15875"/>
              </a:xfrm>
              <a:custGeom>
                <a:avLst/>
                <a:gdLst>
                  <a:gd name="T0" fmla="*/ 20 w 20"/>
                  <a:gd name="T1" fmla="*/ 10 h 10"/>
                  <a:gd name="T2" fmla="*/ 0 w 20"/>
                  <a:gd name="T3" fmla="*/ 5 h 10"/>
                  <a:gd name="T4" fmla="*/ 0 w 20"/>
                  <a:gd name="T5" fmla="*/ 0 h 10"/>
                  <a:gd name="T6" fmla="*/ 20 w 20"/>
                  <a:gd name="T7" fmla="*/ 5 h 10"/>
                  <a:gd name="T8" fmla="*/ 20 w 2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20" y="10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20" y="5"/>
                    </a:ln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59"/>
              <p:cNvSpPr>
                <a:spLocks/>
              </p:cNvSpPr>
              <p:nvPr/>
            </p:nvSpPr>
            <p:spPr bwMode="auto">
              <a:xfrm>
                <a:off x="3240882" y="3922712"/>
                <a:ext cx="71438" cy="80962"/>
              </a:xfrm>
              <a:custGeom>
                <a:avLst/>
                <a:gdLst>
                  <a:gd name="T0" fmla="*/ 40 w 45"/>
                  <a:gd name="T1" fmla="*/ 51 h 51"/>
                  <a:gd name="T2" fmla="*/ 0 w 45"/>
                  <a:gd name="T3" fmla="*/ 5 h 51"/>
                  <a:gd name="T4" fmla="*/ 5 w 45"/>
                  <a:gd name="T5" fmla="*/ 0 h 51"/>
                  <a:gd name="T6" fmla="*/ 45 w 45"/>
                  <a:gd name="T7" fmla="*/ 45 h 51"/>
                  <a:gd name="T8" fmla="*/ 40 w 45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1">
                    <a:moveTo>
                      <a:pt x="40" y="51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45" y="4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60"/>
              <p:cNvSpPr>
                <a:spLocks/>
              </p:cNvSpPr>
              <p:nvPr/>
            </p:nvSpPr>
            <p:spPr bwMode="auto">
              <a:xfrm>
                <a:off x="3629819" y="3922712"/>
                <a:ext cx="79375" cy="80962"/>
              </a:xfrm>
              <a:custGeom>
                <a:avLst/>
                <a:gdLst>
                  <a:gd name="T0" fmla="*/ 5 w 50"/>
                  <a:gd name="T1" fmla="*/ 51 h 51"/>
                  <a:gd name="T2" fmla="*/ 0 w 50"/>
                  <a:gd name="T3" fmla="*/ 45 h 51"/>
                  <a:gd name="T4" fmla="*/ 45 w 50"/>
                  <a:gd name="T5" fmla="*/ 0 h 51"/>
                  <a:gd name="T6" fmla="*/ 50 w 50"/>
                  <a:gd name="T7" fmla="*/ 5 h 51"/>
                  <a:gd name="T8" fmla="*/ 5 w 50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1">
                    <a:moveTo>
                      <a:pt x="5" y="51"/>
                    </a:moveTo>
                    <a:lnTo>
                      <a:pt x="0" y="45"/>
                    </a:lnTo>
                    <a:lnTo>
                      <a:pt x="45" y="0"/>
                    </a:lnTo>
                    <a:lnTo>
                      <a:pt x="50" y="5"/>
                    </a:lnTo>
                    <a:lnTo>
                      <a:pt x="5" y="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61"/>
              <p:cNvSpPr>
                <a:spLocks/>
              </p:cNvSpPr>
              <p:nvPr/>
            </p:nvSpPr>
            <p:spPr bwMode="auto">
              <a:xfrm>
                <a:off x="3558382" y="3859212"/>
                <a:ext cx="47625" cy="95250"/>
              </a:xfrm>
              <a:custGeom>
                <a:avLst/>
                <a:gdLst>
                  <a:gd name="T0" fmla="*/ 5 w 30"/>
                  <a:gd name="T1" fmla="*/ 60 h 60"/>
                  <a:gd name="T2" fmla="*/ 0 w 30"/>
                  <a:gd name="T3" fmla="*/ 55 h 60"/>
                  <a:gd name="T4" fmla="*/ 25 w 30"/>
                  <a:gd name="T5" fmla="*/ 0 h 60"/>
                  <a:gd name="T6" fmla="*/ 30 w 30"/>
                  <a:gd name="T7" fmla="*/ 5 h 60"/>
                  <a:gd name="T8" fmla="*/ 5 w 30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60">
                    <a:moveTo>
                      <a:pt x="5" y="60"/>
                    </a:moveTo>
                    <a:lnTo>
                      <a:pt x="0" y="55"/>
                    </a:lnTo>
                    <a:lnTo>
                      <a:pt x="25" y="0"/>
                    </a:lnTo>
                    <a:lnTo>
                      <a:pt x="30" y="5"/>
                    </a:lnTo>
                    <a:lnTo>
                      <a:pt x="5" y="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62"/>
              <p:cNvSpPr>
                <a:spLocks/>
              </p:cNvSpPr>
              <p:nvPr/>
            </p:nvSpPr>
            <p:spPr bwMode="auto">
              <a:xfrm>
                <a:off x="3344069" y="3859212"/>
                <a:ext cx="47625" cy="95250"/>
              </a:xfrm>
              <a:custGeom>
                <a:avLst/>
                <a:gdLst>
                  <a:gd name="T0" fmla="*/ 25 w 30"/>
                  <a:gd name="T1" fmla="*/ 60 h 60"/>
                  <a:gd name="T2" fmla="*/ 0 w 30"/>
                  <a:gd name="T3" fmla="*/ 0 h 60"/>
                  <a:gd name="T4" fmla="*/ 5 w 30"/>
                  <a:gd name="T5" fmla="*/ 0 h 60"/>
                  <a:gd name="T6" fmla="*/ 30 w 30"/>
                  <a:gd name="T7" fmla="*/ 55 h 60"/>
                  <a:gd name="T8" fmla="*/ 25 w 30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60">
                    <a:moveTo>
                      <a:pt x="25" y="6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30" y="55"/>
                    </a:lnTo>
                    <a:lnTo>
                      <a:pt x="25" y="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63"/>
              <p:cNvSpPr>
                <a:spLocks/>
              </p:cNvSpPr>
              <p:nvPr/>
            </p:nvSpPr>
            <p:spPr bwMode="auto">
              <a:xfrm>
                <a:off x="3169444" y="4027487"/>
                <a:ext cx="95250" cy="47625"/>
              </a:xfrm>
              <a:custGeom>
                <a:avLst/>
                <a:gdLst>
                  <a:gd name="T0" fmla="*/ 60 w 60"/>
                  <a:gd name="T1" fmla="*/ 30 h 30"/>
                  <a:gd name="T2" fmla="*/ 0 w 60"/>
                  <a:gd name="T3" fmla="*/ 10 h 30"/>
                  <a:gd name="T4" fmla="*/ 5 w 60"/>
                  <a:gd name="T5" fmla="*/ 0 h 30"/>
                  <a:gd name="T6" fmla="*/ 60 w 60"/>
                  <a:gd name="T7" fmla="*/ 25 h 30"/>
                  <a:gd name="T8" fmla="*/ 60 w 6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60" y="30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60" y="25"/>
                    </a:lnTo>
                    <a:lnTo>
                      <a:pt x="60" y="3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64"/>
              <p:cNvSpPr>
                <a:spLocks/>
              </p:cNvSpPr>
              <p:nvPr/>
            </p:nvSpPr>
            <p:spPr bwMode="auto">
              <a:xfrm>
                <a:off x="3677444" y="4035424"/>
                <a:ext cx="96838" cy="47625"/>
              </a:xfrm>
              <a:custGeom>
                <a:avLst/>
                <a:gdLst>
                  <a:gd name="T0" fmla="*/ 5 w 61"/>
                  <a:gd name="T1" fmla="*/ 30 h 30"/>
                  <a:gd name="T2" fmla="*/ 0 w 61"/>
                  <a:gd name="T3" fmla="*/ 20 h 30"/>
                  <a:gd name="T4" fmla="*/ 61 w 61"/>
                  <a:gd name="T5" fmla="*/ 0 h 30"/>
                  <a:gd name="T6" fmla="*/ 61 w 61"/>
                  <a:gd name="T7" fmla="*/ 5 h 30"/>
                  <a:gd name="T8" fmla="*/ 5 w 6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" y="30"/>
                    </a:moveTo>
                    <a:lnTo>
                      <a:pt x="0" y="20"/>
                    </a:lnTo>
                    <a:lnTo>
                      <a:pt x="61" y="0"/>
                    </a:lnTo>
                    <a:lnTo>
                      <a:pt x="61" y="5"/>
                    </a:lnTo>
                    <a:lnTo>
                      <a:pt x="5" y="3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69"/>
              <p:cNvSpPr>
                <a:spLocks/>
              </p:cNvSpPr>
              <p:nvPr/>
            </p:nvSpPr>
            <p:spPr bwMode="auto">
              <a:xfrm>
                <a:off x="3423444" y="3978274"/>
                <a:ext cx="174625" cy="231775"/>
              </a:xfrm>
              <a:custGeom>
                <a:avLst/>
                <a:gdLst>
                  <a:gd name="T0" fmla="*/ 10 w 22"/>
                  <a:gd name="T1" fmla="*/ 26 h 29"/>
                  <a:gd name="T2" fmla="*/ 3 w 22"/>
                  <a:gd name="T3" fmla="*/ 27 h 29"/>
                  <a:gd name="T4" fmla="*/ 2 w 22"/>
                  <a:gd name="T5" fmla="*/ 19 h 29"/>
                  <a:gd name="T6" fmla="*/ 22 w 22"/>
                  <a:gd name="T7" fmla="*/ 0 h 29"/>
                  <a:gd name="T8" fmla="*/ 10 w 22"/>
                  <a:gd name="T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9">
                    <a:moveTo>
                      <a:pt x="10" y="26"/>
                    </a:moveTo>
                    <a:cubicBezTo>
                      <a:pt x="9" y="28"/>
                      <a:pt x="5" y="29"/>
                      <a:pt x="3" y="27"/>
                    </a:cubicBezTo>
                    <a:cubicBezTo>
                      <a:pt x="0" y="25"/>
                      <a:pt x="0" y="22"/>
                      <a:pt x="2" y="19"/>
                    </a:cubicBezTo>
                    <a:cubicBezTo>
                      <a:pt x="3" y="17"/>
                      <a:pt x="22" y="0"/>
                      <a:pt x="22" y="0"/>
                    </a:cubicBezTo>
                    <a:cubicBezTo>
                      <a:pt x="22" y="0"/>
                      <a:pt x="12" y="23"/>
                      <a:pt x="10" y="2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46960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IoT</a:t>
            </a:r>
            <a:r>
              <a:rPr lang="es-ES" dirty="0"/>
              <a:t> </a:t>
            </a:r>
            <a:r>
              <a:rPr lang="es-ES" dirty="0" err="1"/>
              <a:t>Hub</a:t>
            </a:r>
            <a:endParaRPr lang="en-US" dirty="0"/>
          </a:p>
        </p:txBody>
      </p:sp>
      <p:sp>
        <p:nvSpPr>
          <p:cNvPr id="118" name="Text Placeholder 2"/>
          <p:cNvSpPr txBox="1">
            <a:spLocks/>
          </p:cNvSpPr>
          <p:nvPr/>
        </p:nvSpPr>
        <p:spPr>
          <a:xfrm>
            <a:off x="274640" y="1212849"/>
            <a:ext cx="6035036" cy="50660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57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38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Designed for IoT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Connect millions of devices to a partitioned application back-end</a:t>
            </a:r>
          </a:p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Service assisted communications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Devices are not servers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 IoT Hub to enable secure bi-directional comms</a:t>
            </a:r>
          </a:p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Cloud-scale messaging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Device-to-cloud and Cloud-to-device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Durable messages (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at least once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semantics)</a:t>
            </a:r>
          </a:p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Cloud-facing feedback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Delivery receipts, expired messages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 communication errors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Text Placeholder 3"/>
          <p:cNvSpPr txBox="1">
            <a:spLocks/>
          </p:cNvSpPr>
          <p:nvPr/>
        </p:nvSpPr>
        <p:spPr>
          <a:xfrm>
            <a:off x="6675440" y="1212849"/>
            <a:ext cx="5486399" cy="500444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200" kern="1200" spc="0" baseline="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57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38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Per-device authentication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Individual device identities and credentials</a:t>
            </a:r>
          </a:p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Connection multiplexing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Single device-cloud connection for all communications (C2D, D2C)</a:t>
            </a:r>
          </a:p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Multi-protocol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Natively supports AMQP, HTTP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extensibility to custom protocols</a:t>
            </a:r>
          </a:p>
          <a:p>
            <a:pPr marL="0" marR="0" lvl="0" indent="0" algn="l" defTabSz="932667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89">
                      <a:srgbClr val="47D8FF"/>
                    </a:gs>
                    <a:gs pos="31000">
                      <a:srgbClr val="47D8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Multi-platform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 SDKs available for multiple platforms (e.g. RTOS, Linux, Windows)</a:t>
            </a:r>
          </a:p>
          <a:p>
            <a:pPr marL="0" marR="0" lvl="1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Multi-platform Service SDK.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65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26604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IoT</a:t>
            </a:r>
            <a:r>
              <a:rPr lang="es-ES" dirty="0"/>
              <a:t> </a:t>
            </a:r>
            <a:r>
              <a:rPr lang="es-ES" dirty="0" err="1"/>
              <a:t>Hub</a:t>
            </a:r>
            <a:r>
              <a:rPr lang="es-ES" dirty="0"/>
              <a:t> Explorer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562" y="1861968"/>
            <a:ext cx="4251765" cy="43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0699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3447098"/>
          </a:xfrm>
        </p:spPr>
        <p:txBody>
          <a:bodyPr/>
          <a:lstStyle/>
          <a:p>
            <a:r>
              <a:rPr lang="en-US" dirty="0"/>
              <a:t>Most people are analog for I/O</a:t>
            </a:r>
          </a:p>
          <a:p>
            <a:r>
              <a:rPr lang="en-US" dirty="0"/>
              <a:t>Embrace errors when reading sensors</a:t>
            </a:r>
          </a:p>
          <a:p>
            <a:r>
              <a:rPr lang="en-US" dirty="0"/>
              <a:t>C++ for performance not always required</a:t>
            </a:r>
          </a:p>
          <a:p>
            <a:r>
              <a:rPr lang="en-US" dirty="0"/>
              <a:t>Software simulation may be acceptable in most cases</a:t>
            </a:r>
          </a:p>
          <a:p>
            <a:r>
              <a:rPr lang="en-US" dirty="0"/>
              <a:t>We can find the right gifts ;)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Key </a:t>
            </a:r>
            <a:r>
              <a:rPr lang="es-ES" dirty="0" err="1"/>
              <a:t>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52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http://aka.ms/DOTNETT8S2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46014" y="1236304"/>
            <a:ext cx="3523801" cy="3520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769" y="5333662"/>
            <a:ext cx="7839069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https://github.com/jmservera/ConnectedChristmasTree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https://github.com/jmservera/IoTHubDemo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https://github.com/jmservera/rgbled</a:t>
            </a:r>
          </a:p>
        </p:txBody>
      </p:sp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Juan Manuel Servera</a:t>
            </a:r>
          </a:p>
          <a:p>
            <a:pPr lvl="0"/>
            <a:r>
              <a:rPr lang="en-US" dirty="0"/>
              <a:t>Developer </a:t>
            </a:r>
            <a:r>
              <a:rPr lang="en-US" dirty="0" err="1"/>
              <a:t>eXperience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jmservera</a:t>
            </a:r>
            <a:r>
              <a:rPr lang="en-US" dirty="0"/>
              <a:t> – juanserv@microsoft.com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http://aka.ms/DOTNETT8S2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124206"/>
          </a:xfrm>
        </p:spPr>
        <p:txBody>
          <a:bodyPr/>
          <a:lstStyle/>
          <a:p>
            <a:r>
              <a:rPr lang="es-ES" dirty="0" err="1"/>
              <a:t>IoT</a:t>
            </a:r>
            <a:r>
              <a:rPr lang="es-ES" dirty="0"/>
              <a:t> Core Basic </a:t>
            </a:r>
            <a:r>
              <a:rPr lang="es-ES" dirty="0" err="1"/>
              <a:t>Knowledge</a:t>
            </a:r>
            <a:endParaRPr lang="en-US" dirty="0"/>
          </a:p>
          <a:p>
            <a:r>
              <a:rPr lang="es-ES" dirty="0"/>
              <a:t>C# vs C++ performance</a:t>
            </a:r>
          </a:p>
          <a:p>
            <a:r>
              <a:rPr lang="es-ES" dirty="0" err="1"/>
              <a:t>Microseconds</a:t>
            </a:r>
            <a:r>
              <a:rPr lang="es-ES" dirty="0"/>
              <a:t> in C#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nuts</a:t>
            </a:r>
            <a:endParaRPr lang="es-ES" dirty="0"/>
          </a:p>
          <a:p>
            <a:r>
              <a:rPr lang="es-ES" dirty="0"/>
              <a:t>Bluetooth </a:t>
            </a:r>
            <a:r>
              <a:rPr lang="es-ES" dirty="0" err="1"/>
              <a:t>Stack</a:t>
            </a:r>
            <a:endParaRPr lang="es-ES" dirty="0"/>
          </a:p>
          <a:p>
            <a:r>
              <a:rPr lang="es-ES" dirty="0" err="1"/>
              <a:t>Analog</a:t>
            </a:r>
            <a:r>
              <a:rPr lang="es-ES" dirty="0"/>
              <a:t> Output </a:t>
            </a:r>
            <a:r>
              <a:rPr lang="es-ES" dirty="0" err="1"/>
              <a:t>with</a:t>
            </a:r>
            <a:r>
              <a:rPr lang="es-ES" dirty="0"/>
              <a:t> PWM</a:t>
            </a:r>
          </a:p>
          <a:p>
            <a:r>
              <a:rPr lang="es-ES" dirty="0" err="1"/>
              <a:t>Connecting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cloud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4801314"/>
          </a:xfrm>
        </p:spPr>
        <p:txBody>
          <a:bodyPr/>
          <a:lstStyle/>
          <a:p>
            <a:r>
              <a:rPr lang="es-ES" dirty="0" err="1"/>
              <a:t>Father</a:t>
            </a:r>
            <a:r>
              <a:rPr lang="es-ES" dirty="0"/>
              <a:t> of </a:t>
            </a:r>
            <a:r>
              <a:rPr lang="es-ES" dirty="0" err="1"/>
              <a:t>two</a:t>
            </a:r>
            <a:endParaRPr lang="es-ES" dirty="0"/>
          </a:p>
          <a:p>
            <a:r>
              <a:rPr lang="es-ES" dirty="0" err="1"/>
              <a:t>Undiscovered</a:t>
            </a:r>
            <a:r>
              <a:rPr lang="es-ES" dirty="0"/>
              <a:t> guitar </a:t>
            </a:r>
            <a:r>
              <a:rPr lang="es-ES" dirty="0" err="1"/>
              <a:t>player</a:t>
            </a:r>
            <a:endParaRPr lang="es-ES" dirty="0"/>
          </a:p>
          <a:p>
            <a:r>
              <a:rPr lang="es-ES" dirty="0" err="1"/>
              <a:t>.net</a:t>
            </a:r>
            <a:r>
              <a:rPr lang="es-ES" dirty="0"/>
              <a:t> Developer </a:t>
            </a:r>
            <a:r>
              <a:rPr lang="es-ES" dirty="0" err="1"/>
              <a:t>since</a:t>
            </a:r>
            <a:r>
              <a:rPr lang="es-ES" dirty="0"/>
              <a:t> v1.0 beta 2</a:t>
            </a:r>
          </a:p>
          <a:p>
            <a:r>
              <a:rPr lang="es-ES" dirty="0"/>
              <a:t>C# MVP in 2014 &amp; 2015</a:t>
            </a:r>
          </a:p>
          <a:p>
            <a:r>
              <a:rPr lang="es-ES" dirty="0" err="1"/>
              <a:t>Level</a:t>
            </a:r>
            <a:r>
              <a:rPr lang="es-ES" dirty="0"/>
              <a:t> 44 </a:t>
            </a:r>
            <a:r>
              <a:rPr lang="es-ES" dirty="0" err="1"/>
              <a:t>geek</a:t>
            </a:r>
            <a:endParaRPr lang="es-ES" dirty="0"/>
          </a:p>
          <a:p>
            <a:r>
              <a:rPr lang="es-ES" dirty="0">
                <a:hlinkClick r:id="rId2"/>
              </a:rPr>
              <a:t>juanserv@microsoft.com</a:t>
            </a:r>
            <a:endParaRPr lang="es-ES" dirty="0"/>
          </a:p>
          <a:p>
            <a:r>
              <a:rPr lang="es-ES" dirty="0"/>
              <a:t>@</a:t>
            </a:r>
            <a:r>
              <a:rPr lang="es-ES" dirty="0" err="1"/>
              <a:t>jmservera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Juan Manuel Servera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r="103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Choosing the right gift is not always easy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744" y="1325562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18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259556" y="-312738"/>
            <a:ext cx="12877800" cy="754380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Sometimes you get it right</a:t>
            </a:r>
          </a:p>
        </p:txBody>
      </p:sp>
    </p:spTree>
    <p:extLst>
      <p:ext uri="{BB962C8B-B14F-4D97-AF65-F5344CB8AC3E}">
        <p14:creationId xmlns:p14="http://schemas.microsoft.com/office/powerpoint/2010/main" val="338997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259556" y="-312738"/>
            <a:ext cx="12877800" cy="754380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Occasionally you don’t…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6244" y="1363662"/>
            <a:ext cx="4354619" cy="4419600"/>
            <a:chOff x="4604633" y="1390949"/>
            <a:chExt cx="2667000" cy="2667000"/>
          </a:xfrm>
          <a:solidFill>
            <a:srgbClr val="00188F"/>
          </a:solidFill>
        </p:grpSpPr>
        <p:sp>
          <p:nvSpPr>
            <p:cNvPr id="5" name="Rectangle 4"/>
            <p:cNvSpPr/>
            <p:nvPr/>
          </p:nvSpPr>
          <p:spPr bwMode="auto">
            <a:xfrm>
              <a:off x="4604633" y="1390949"/>
              <a:ext cx="2667000" cy="2667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sz="13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10%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557" y="1720085"/>
              <a:ext cx="1129150" cy="1129150"/>
            </a:xfrm>
            <a:prstGeom prst="rect">
              <a:avLst/>
            </a:prstGeom>
            <a:grpFill/>
          </p:spPr>
        </p:pic>
      </p:grpSp>
      <p:grpSp>
        <p:nvGrpSpPr>
          <p:cNvPr id="13" name="Group 12"/>
          <p:cNvGrpSpPr/>
          <p:nvPr/>
        </p:nvGrpSpPr>
        <p:grpSpPr>
          <a:xfrm>
            <a:off x="4932498" y="1378984"/>
            <a:ext cx="2128733" cy="2128733"/>
            <a:chOff x="5760244" y="1363662"/>
            <a:chExt cx="2514600" cy="2514600"/>
          </a:xfrm>
          <a:solidFill>
            <a:srgbClr val="00188F"/>
          </a:solidFill>
        </p:grpSpPr>
        <p:sp>
          <p:nvSpPr>
            <p:cNvPr id="11" name="Rectangle 10"/>
            <p:cNvSpPr/>
            <p:nvPr/>
          </p:nvSpPr>
          <p:spPr bwMode="auto">
            <a:xfrm>
              <a:off x="5760244" y="1363662"/>
              <a:ext cx="2514600" cy="25146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62% Clothes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8060" y="1668462"/>
              <a:ext cx="1138967" cy="1283672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4932500" y="3654530"/>
            <a:ext cx="2128731" cy="2128731"/>
            <a:chOff x="5760244" y="4029066"/>
            <a:chExt cx="2514600" cy="2514600"/>
          </a:xfrm>
          <a:solidFill>
            <a:srgbClr val="00188F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5760244" y="4029066"/>
              <a:ext cx="2514600" cy="25146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algn="ctr" defTabSz="932406"/>
              <a:r>
                <a:rPr lang="en-US" sz="28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16% Toys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bg2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2304" y="4335462"/>
              <a:ext cx="1450477" cy="1283672"/>
            </a:xfrm>
            <a:prstGeom prst="rect">
              <a:avLst/>
            </a:prstGeom>
            <a:grpFill/>
          </p:spPr>
        </p:pic>
      </p:grpSp>
      <p:sp>
        <p:nvSpPr>
          <p:cNvPr id="20" name="Rectangle 19"/>
          <p:cNvSpPr/>
          <p:nvPr/>
        </p:nvSpPr>
        <p:spPr bwMode="auto">
          <a:xfrm>
            <a:off x="7584221" y="1363662"/>
            <a:ext cx="2144055" cy="2144055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18%</a:t>
            </a:r>
          </a:p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Donation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584221" y="3654530"/>
            <a:ext cx="2144055" cy="2144055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11%</a:t>
            </a:r>
          </a:p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Throw it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9864589" y="1363662"/>
            <a:ext cx="2144055" cy="2144055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15%</a:t>
            </a:r>
          </a:p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Re-gift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864589" y="3654530"/>
            <a:ext cx="2144055" cy="2144055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6%</a:t>
            </a:r>
          </a:p>
          <a:p>
            <a:pPr algn="ctr" defTabSz="932406"/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Resell it</a:t>
            </a:r>
          </a:p>
        </p:txBody>
      </p:sp>
    </p:spTree>
    <p:extLst>
      <p:ext uri="{BB962C8B-B14F-4D97-AF65-F5344CB8AC3E}">
        <p14:creationId xmlns:p14="http://schemas.microsoft.com/office/powerpoint/2010/main" val="3987883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9844" y="1438405"/>
            <a:ext cx="3277640" cy="45849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if you could measure the happiness of a gift?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444" y="1439862"/>
            <a:ext cx="3276600" cy="458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736714" y="2123792"/>
            <a:ext cx="838200" cy="1009650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36714" y="2961992"/>
            <a:ext cx="838200" cy="3048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Happiness: 65%</a:t>
            </a:r>
          </a:p>
          <a:p>
            <a:pPr algn="ctr" defTabSz="932406"/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Surprise: 35%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741444" y="2134904"/>
            <a:ext cx="1066800" cy="1009650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741444" y="3166706"/>
            <a:ext cx="1066800" cy="30480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Neutral: 71%</a:t>
            </a:r>
          </a:p>
          <a:p>
            <a:pPr algn="ctr" defTabSz="932406"/>
            <a:r>
              <a:rPr lang="en-US" sz="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Sadness: 29%</a:t>
            </a:r>
          </a:p>
        </p:txBody>
      </p:sp>
    </p:spTree>
    <p:extLst>
      <p:ext uri="{BB962C8B-B14F-4D97-AF65-F5344CB8AC3E}">
        <p14:creationId xmlns:p14="http://schemas.microsoft.com/office/powerpoint/2010/main" val="185292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www.w3.org/2000/xmlns/"/>
    <ds:schemaRef ds:uri="2b2dfeed-2da1-4ef4-b600-f5543001ef98"/>
    <ds:schemaRef ds:uri="http://www.w3.org/2001/XMLSchema-instance"/>
    <ds:schemaRef ds:uri="ed015050-a57a-4d39-9cd8-b09b64473eb7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b2dfeed-2da1-4ef4-b600-f5543001ef98"/>
    <ds:schemaRef ds:uri="ed015050-a57a-4d39-9cd8-b09b64473eb7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670BD0C6-59E7-4BF7-A332-5B40EB73664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b2dfeed-2da1-4ef4-b600-f5543001ef98"/>
    <ds:schemaRef ds:uri="ed015050-a57a-4d39-9cd8-b09b64473e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8205</TotalTime>
  <Words>979</Words>
  <Application>Microsoft Office PowerPoint</Application>
  <PresentationFormat>Personnalisé</PresentationFormat>
  <Paragraphs>229</Paragraphs>
  <Slides>39</Slides>
  <Notes>6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0" baseType="lpstr">
      <vt:lpstr>5-30629_Build_Template_WHITE</vt:lpstr>
      <vt:lpstr>Présentation PowerPoint</vt:lpstr>
      <vt:lpstr>Windows IoT Core Tips &amp; Tricks in .Net</vt:lpstr>
      <vt:lpstr>Présentation PowerPoint</vt:lpstr>
      <vt:lpstr>Agenda</vt:lpstr>
      <vt:lpstr>Juan Manuel Servera</vt:lpstr>
      <vt:lpstr>Choosing the right gift is not always easy</vt:lpstr>
      <vt:lpstr>Sometimes you get it right</vt:lpstr>
      <vt:lpstr>Occasionally you don’t…</vt:lpstr>
      <vt:lpstr>What if you could measure the happiness of a gift?</vt:lpstr>
      <vt:lpstr>Connected Christmas Tree (spoiler alert )</vt:lpstr>
      <vt:lpstr>Connected Christmas Tree (spoiler alert )</vt:lpstr>
      <vt:lpstr>Demo</vt:lpstr>
      <vt:lpstr>Windows 10 IoT Core</vt:lpstr>
      <vt:lpstr>IoT Core Basics</vt:lpstr>
      <vt:lpstr>Demo Windows 10 IoT Core</vt:lpstr>
      <vt:lpstr>Demo</vt:lpstr>
      <vt:lpstr>C# vs C++ performance in UWP</vt:lpstr>
      <vt:lpstr>.Net native</vt:lpstr>
      <vt:lpstr>Can you wait/measure Microseconds (µs) in .Net?</vt:lpstr>
      <vt:lpstr>Microseconds, C++ vs C#</vt:lpstr>
      <vt:lpstr>Demo Microseconds</vt:lpstr>
      <vt:lpstr>Performance hints</vt:lpstr>
      <vt:lpstr>Testing what we’ve done so far</vt:lpstr>
      <vt:lpstr>Demo Simple Web Server</vt:lpstr>
      <vt:lpstr>Demo: show the cct custom portal</vt:lpstr>
      <vt:lpstr>Connecting crazy Bluetooth sensors</vt:lpstr>
      <vt:lpstr>Demo Bluetooth LE</vt:lpstr>
      <vt:lpstr>RGB Lights</vt:lpstr>
      <vt:lpstr>Digital to Analog conversion</vt:lpstr>
      <vt:lpstr>DAC the old hardware guy style</vt:lpstr>
      <vt:lpstr>DAC the Developer’s style </vt:lpstr>
      <vt:lpstr>Demo PWM</vt:lpstr>
      <vt:lpstr>How do we communicate with a device?</vt:lpstr>
      <vt:lpstr>IoT Hub</vt:lpstr>
      <vt:lpstr>Demo IoT Hub</vt:lpstr>
      <vt:lpstr>IoT Hub Explorer</vt:lpstr>
      <vt:lpstr>Key findings</vt:lpstr>
      <vt:lpstr>Présentation PowerPoint</vt:lpstr>
      <vt:lpstr>Présentation PowerPoint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DotNetConference Spain 2016</dc:subject>
  <dc:creator>juanserv@microsoft.com</dc:creator>
  <cp:keywords>DotNetConference Spain 2016</cp:keywords>
  <dc:description/>
  <cp:lastModifiedBy>Juan Manuel Servera Bondroit</cp:lastModifiedBy>
  <cp:revision>190</cp:revision>
  <dcterms:created xsi:type="dcterms:W3CDTF">2015-04-07T19:39:07Z</dcterms:created>
  <dcterms:modified xsi:type="dcterms:W3CDTF">2016-02-26T07:22:35Z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Audience">
    <vt:lpwstr/>
  </property>
  <property fmtid="{D5CDD505-2E9C-101B-9397-08002B2CF9AE}" pid="5" name="Track">
    <vt:lpwstr/>
  </property>
  <property fmtid="{D5CDD505-2E9C-101B-9397-08002B2CF9AE}" pid="6" name="Campaign">
    <vt:lpwstr/>
  </property>
  <property fmtid="{D5CDD505-2E9C-101B-9397-08002B2CF9AE}" pid="7" name="IsMyDocuments">
    <vt:bool>true</vt:bool>
  </property>
  <property fmtid="{D5CDD505-2E9C-101B-9397-08002B2CF9AE}" pid="8" name="Audience1">
    <vt:lpwstr/>
  </property>
  <property fmtid="{D5CDD505-2E9C-101B-9397-08002B2CF9AE}" pid="9" name="Tfs.IsStoryboard">
    <vt:bool>true</vt:bool>
  </property>
  <property fmtid="{D5CDD505-2E9C-101B-9397-08002B2CF9AE}" pid="10" name="_ShortcutUrl">
    <vt:lpwstr>, </vt:lpwstr>
  </property>
  <property fmtid="{D5CDD505-2E9C-101B-9397-08002B2CF9AE}" pid="11" name="Tfs.LastKnownPath">
    <vt:lpwstr>https://microsoft-my.sharepoint.com/personal/juanserv_microsoft_com/Documents/Eventos/160224%20dotNetConf/IoT_Tips_and_Tricks_b.pptx</vt:lpwstr>
  </property>
</Properties>
</file>